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64" r:id="rId6"/>
    <p:sldId id="265" r:id="rId7"/>
    <p:sldId id="259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05" autoAdjust="0"/>
    <p:restoredTop sz="88978" autoAdjust="0"/>
  </p:normalViewPr>
  <p:slideViewPr>
    <p:cSldViewPr snapToGrid="0">
      <p:cViewPr varScale="1">
        <p:scale>
          <a:sx n="66" d="100"/>
          <a:sy n="66" d="100"/>
        </p:scale>
        <p:origin x="8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B7048-C810-4F39-BE0A-312EAAD30C76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54CD7-617D-4F25-8D48-0C20B20EB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5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76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2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53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8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68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03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64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84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16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54CD7-617D-4F25-8D48-0C20B20EBE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9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8220D-BB1B-9E92-FC04-8DB06D186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11F494-D569-78E9-784F-22C4A9DFD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77F0B-FA7A-6C4D-F2C2-9205D038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37A75-A840-1CD8-B15C-7175D6807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B7425-9B3C-7541-CA28-3476C418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8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0A8B4-E6F4-62A9-4C3F-76B09080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E8C36F-CFF1-6CAE-11F7-7329E1EB0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A5EAF-167D-747C-B464-7060BFA2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3AC98-F27E-E344-83F1-2605D672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2B184-2D02-128D-C8E3-EA5CFB94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5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4524F8-081A-A01F-789D-2C590578A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BCE6DC-1A28-5B90-0F26-69EA1D624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4B63E-B5E9-2210-1797-F7B4106F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6CD34E-38BB-2989-7DD8-E7645561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260E0-72B3-3E70-400E-12B08F7B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6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5A6A8-66B0-0D42-929F-7494611F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6F0B1-3D5C-4C3D-94A1-B4E469AF8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5CAE2-9D37-E6E9-CBA1-AB09F684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A8448-8281-8F2A-EFDA-6F71730DF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0A4731-03DE-98A8-CC8E-C8F7A124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4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CCC9F-BF04-C48A-879D-801E0901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F2D9CF-C89F-3BCC-D4CB-3E2C3F4AE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A2C14-1515-CD47-33F3-62C5EA4C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2CB457-1D2E-C5EE-4410-F1ECC082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62AEC-B1D1-7A32-8C4E-891E5E01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2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7C850-3CEB-3AA7-9CBB-BB62AB2E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B5BC4-5A6C-7933-8886-9932C3173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C1BE11-EA6C-4383-6155-94D147EE4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8C4ED0-8399-B291-3D1D-2612B1CB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6F85FD-AE7C-0C0F-80FB-3EA3E50D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7C854-BC3A-E0DE-5BAB-D4951D67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925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63DF4-49A8-9FCE-6D84-60F082D7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67E66E-7C69-B701-7E86-A25D9DECF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37BB3F-B110-87A9-C5A2-5341B40E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76B753-049F-D291-FA2B-8B9D11A34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22B187-CD40-99EC-19D8-AA13AF931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322B88-F9D3-F556-1A02-9D0A2D6E4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4361C1-130A-3D13-EF28-2900B77A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DD8C14-DC83-CC5D-1F84-2DA44971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31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D50D4-9C53-C64B-7F46-2DA9EFBD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C8F6DD-FDE5-A011-E546-178D4C6A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43BCD8-6FB8-2E44-30C1-2AF02A77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935307-8270-F812-FB87-8FDD0D16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0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38F56-E96A-3352-C6E3-35A7A2CA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14AFE1-174B-5B18-CFDB-7A480C9B2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4F98B-298F-6453-95DD-D6AD0D51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0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F508C-F1EE-3416-C62F-01D33D42E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325959-6261-ECA5-9147-05581F60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264432-8AD0-01CF-E7C3-CA2570BEE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E02B42-31FE-27F8-83CC-F03AE2D0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284C34-9083-9AF0-4364-0E4747D3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0E5-F8F2-8B02-5945-8BB0862A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01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00F40-483B-11DF-20E1-715C2AAD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0EF54E-8A89-1FA5-2810-42FC00639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C70DF5-2E6D-C169-5097-3D0D8DEBD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DE889-BF29-3E01-0E61-ED77381F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8D3048-5181-3497-53DE-86C1B675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9BA92A-ED63-2820-9F17-90307E91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6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46E577-745B-C129-6839-47462659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B5AF2-0149-2368-713B-D93FC1FB5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46ECE-3167-F776-FE47-5D536C744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C4E68-3A5A-4F52-B95D-2EAD6ACD5FEF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A8B1CE-CD2D-5B10-B4AE-FD98A557C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469777-BCE5-F645-5F84-36B7B466B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B068-549B-4206-8E04-F8680BE9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45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pm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B6097-A596-94A3-E0C4-BACCC5438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sz="2000" dirty="0" err="1"/>
              <a:t>Zybo</a:t>
            </a:r>
            <a:r>
              <a:rPr lang="en-US" altLang="ko-KR" sz="2000" dirty="0"/>
              <a:t> Z7-20</a:t>
            </a:r>
            <a:r>
              <a:rPr lang="ko-KR" altLang="en-US" sz="2000" dirty="0"/>
              <a:t>보드를 활용한</a:t>
            </a:r>
            <a:br>
              <a:rPr lang="en-US" altLang="ko-KR" dirty="0"/>
            </a:br>
            <a:r>
              <a:rPr lang="en-US" altLang="ko-KR" sz="5400" dirty="0"/>
              <a:t>MNIST MLP</a:t>
            </a:r>
            <a:r>
              <a:rPr lang="ko-KR" altLang="en-US" sz="5400" dirty="0"/>
              <a:t>가속기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B7973F-B162-7ED6-7AEF-243C99436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</a:t>
            </a:r>
            <a:r>
              <a:rPr lang="ko-KR" altLang="en-US"/>
              <a:t>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310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A unit using recursive architecture – description</a:t>
            </a:r>
            <a:endParaRPr lang="ko-KR" altLang="en-US" sz="2800" dirty="0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7C12B689-AD9E-18A4-4BC3-DCC043B26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73" y="5007485"/>
            <a:ext cx="2316747" cy="173756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4338F05-5AA4-6454-A66F-55F3CA4F9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1291"/>
            <a:ext cx="3048640" cy="1847430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3763C43-49F2-9D2F-031E-937D191DBD21}"/>
              </a:ext>
            </a:extLst>
          </p:cNvPr>
          <p:cNvSpPr/>
          <p:nvPr/>
        </p:nvSpPr>
        <p:spPr>
          <a:xfrm>
            <a:off x="1786506" y="5244355"/>
            <a:ext cx="596086" cy="1594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가산 접합 20">
            <a:extLst>
              <a:ext uri="{FF2B5EF4-FFF2-40B4-BE49-F238E27FC236}">
                <a16:creationId xmlns:a16="http://schemas.microsoft.com/office/drawing/2014/main" id="{EE4E7DED-5A98-EA44-BDD7-83D17ECD8D3F}"/>
              </a:ext>
            </a:extLst>
          </p:cNvPr>
          <p:cNvSpPr/>
          <p:nvPr/>
        </p:nvSpPr>
        <p:spPr>
          <a:xfrm>
            <a:off x="8177842" y="5550162"/>
            <a:ext cx="296839" cy="296839"/>
          </a:xfrm>
          <a:prstGeom prst="flowChartSummingJunct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DCA1346-2D64-9878-B90A-9C663CA04CF3}"/>
              </a:ext>
            </a:extLst>
          </p:cNvPr>
          <p:cNvCxnSpPr>
            <a:cxnSpLocks/>
            <a:endCxn id="21" idx="4"/>
          </p:cNvCxnSpPr>
          <p:nvPr/>
        </p:nvCxnSpPr>
        <p:spPr>
          <a:xfrm rot="10800000">
            <a:off x="8326262" y="5847001"/>
            <a:ext cx="581464" cy="31170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457A5C-BF10-747F-4FD1-839128B4E00C}"/>
              </a:ext>
            </a:extLst>
          </p:cNvPr>
          <p:cNvSpPr/>
          <p:nvPr/>
        </p:nvSpPr>
        <p:spPr>
          <a:xfrm>
            <a:off x="8859355" y="5915006"/>
            <a:ext cx="1932277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quant./</a:t>
            </a:r>
            <a:r>
              <a:rPr lang="en-US" altLang="ko-KR" sz="1000" dirty="0" err="1">
                <a:solidFill>
                  <a:schemeClr val="tx1"/>
                </a:solidFill>
              </a:rPr>
              <a:t>dequant</a:t>
            </a:r>
            <a:r>
              <a:rPr lang="en-US" altLang="ko-KR" sz="1000" dirty="0">
                <a:solidFill>
                  <a:schemeClr val="tx1"/>
                </a:solidFill>
              </a:rPr>
              <a:t>. coefficient Q1.32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4DBC14-B9A5-0236-14DB-882A4B067B6B}"/>
              </a:ext>
            </a:extLst>
          </p:cNvPr>
          <p:cNvSpPr/>
          <p:nvPr/>
        </p:nvSpPr>
        <p:spPr>
          <a:xfrm>
            <a:off x="7914572" y="5279375"/>
            <a:ext cx="826371" cy="109007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905AAE-0128-2E6A-7B55-DB827DA23092}"/>
              </a:ext>
            </a:extLst>
          </p:cNvPr>
          <p:cNvSpPr/>
          <p:nvPr/>
        </p:nvSpPr>
        <p:spPr>
          <a:xfrm>
            <a:off x="7716240" y="6278548"/>
            <a:ext cx="1198029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B0F0"/>
                </a:solidFill>
              </a:rPr>
              <a:t>DSP48E1 x 2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9F2934-BCF8-6BA1-9CFA-2DE65B23BE16}"/>
              </a:ext>
            </a:extLst>
          </p:cNvPr>
          <p:cNvSpPr/>
          <p:nvPr/>
        </p:nvSpPr>
        <p:spPr>
          <a:xfrm>
            <a:off x="7784335" y="4524819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887F2E2-BF61-4356-18E6-45A3835F3D6F}"/>
              </a:ext>
            </a:extLst>
          </p:cNvPr>
          <p:cNvCxnSpPr>
            <a:cxnSpLocks/>
            <a:stCxn id="21" idx="0"/>
            <a:endCxn id="28" idx="2"/>
          </p:cNvCxnSpPr>
          <p:nvPr/>
        </p:nvCxnSpPr>
        <p:spPr>
          <a:xfrm flipV="1">
            <a:off x="8326262" y="4910372"/>
            <a:ext cx="1369" cy="6397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B3BE99D-A018-BECA-43DD-907CF5DA5C61}"/>
              </a:ext>
            </a:extLst>
          </p:cNvPr>
          <p:cNvSpPr/>
          <p:nvPr/>
        </p:nvSpPr>
        <p:spPr>
          <a:xfrm>
            <a:off x="7663501" y="4497132"/>
            <a:ext cx="1328904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rounding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clipping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7B168D1-18E5-AF20-7378-7693FA3351D0}"/>
              </a:ext>
            </a:extLst>
          </p:cNvPr>
          <p:cNvCxnSpPr/>
          <p:nvPr/>
        </p:nvCxnSpPr>
        <p:spPr>
          <a:xfrm flipV="1">
            <a:off x="8212649" y="5108292"/>
            <a:ext cx="213360" cy="81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ADCED0-4478-361A-9C06-759D76196984}"/>
              </a:ext>
            </a:extLst>
          </p:cNvPr>
          <p:cNvSpPr/>
          <p:nvPr/>
        </p:nvSpPr>
        <p:spPr>
          <a:xfrm>
            <a:off x="7694579" y="4923788"/>
            <a:ext cx="752700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7301D9-0C2E-2726-1676-F31A7B892BE4}"/>
              </a:ext>
            </a:extLst>
          </p:cNvPr>
          <p:cNvSpPr/>
          <p:nvPr/>
        </p:nvSpPr>
        <p:spPr>
          <a:xfrm>
            <a:off x="4869715" y="1628678"/>
            <a:ext cx="1548944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shift register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5BAEE9B-7AAC-8685-E26D-0392A31614B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178368" y="5694918"/>
            <a:ext cx="1999474" cy="3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35363BE-0808-E499-3AAF-40DDEA423E64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V="1">
            <a:off x="6932138" y="3129326"/>
            <a:ext cx="2471897" cy="319090"/>
          </a:xfrm>
          <a:prstGeom prst="bentConnector3">
            <a:avLst>
              <a:gd name="adj1" fmla="val 10005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7745D5-EA23-62F7-6264-5ED836074B98}"/>
              </a:ext>
            </a:extLst>
          </p:cNvPr>
          <p:cNvSpPr/>
          <p:nvPr/>
        </p:nvSpPr>
        <p:spPr>
          <a:xfrm>
            <a:off x="3889569" y="1702699"/>
            <a:ext cx="3542713" cy="2670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1A6A6C8-1FF9-FADD-7C28-F06DF800B2C7}"/>
              </a:ext>
            </a:extLst>
          </p:cNvPr>
          <p:cNvSpPr/>
          <p:nvPr/>
        </p:nvSpPr>
        <p:spPr>
          <a:xfrm>
            <a:off x="3804948" y="1360779"/>
            <a:ext cx="1141340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16B x 17stages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사다리꼴 53">
            <a:extLst>
              <a:ext uri="{FF2B5EF4-FFF2-40B4-BE49-F238E27FC236}">
                <a16:creationId xmlns:a16="http://schemas.microsoft.com/office/drawing/2014/main" id="{EAE7C070-83EE-2897-EBA7-ED373471A5AE}"/>
              </a:ext>
            </a:extLst>
          </p:cNvPr>
          <p:cNvSpPr/>
          <p:nvPr/>
        </p:nvSpPr>
        <p:spPr>
          <a:xfrm rot="16200000">
            <a:off x="7518715" y="1707662"/>
            <a:ext cx="722485" cy="257166"/>
          </a:xfrm>
          <a:prstGeom prst="trapezoid">
            <a:avLst>
              <a:gd name="adj" fmla="val 5376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17D5116-FEE5-B3D8-A6A5-F5E255404624}"/>
              </a:ext>
            </a:extLst>
          </p:cNvPr>
          <p:cNvCxnSpPr>
            <a:cxnSpLocks/>
            <a:stCxn id="54" idx="0"/>
            <a:endCxn id="49" idx="3"/>
          </p:cNvCxnSpPr>
          <p:nvPr/>
        </p:nvCxnSpPr>
        <p:spPr>
          <a:xfrm flipH="1">
            <a:off x="7432282" y="1836245"/>
            <a:ext cx="319093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1A96B0E-7E58-F7AD-DEE9-AE5D17AA244C}"/>
              </a:ext>
            </a:extLst>
          </p:cNvPr>
          <p:cNvGrpSpPr/>
          <p:nvPr/>
        </p:nvGrpSpPr>
        <p:grpSpPr>
          <a:xfrm>
            <a:off x="2651142" y="3503912"/>
            <a:ext cx="5189724" cy="1993309"/>
            <a:chOff x="2651142" y="3503912"/>
            <a:chExt cx="5189724" cy="199330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0787645-1C7B-05FA-BAE8-89D7B30F17C4}"/>
                </a:ext>
              </a:extLst>
            </p:cNvPr>
            <p:cNvSpPr/>
            <p:nvPr/>
          </p:nvSpPr>
          <p:spPr>
            <a:xfrm>
              <a:off x="2651142" y="3503912"/>
              <a:ext cx="4526963" cy="132740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Used Q1.32 format to increase accuracy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The effect is small(&lt;1%), but more resource efficient than Q16.16</a:t>
              </a: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A798D96E-1E1D-B47B-FEF0-0A58303FAADE}"/>
                </a:ext>
              </a:extLst>
            </p:cNvPr>
            <p:cNvCxnSpPr>
              <a:cxnSpLocks/>
            </p:cNvCxnSpPr>
            <p:nvPr/>
          </p:nvCxnSpPr>
          <p:spPr>
            <a:xfrm>
              <a:off x="6502564" y="4524819"/>
              <a:ext cx="1338302" cy="9724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DC6A0BD-84AF-D6E9-A9A6-716608E60FA6}"/>
              </a:ext>
            </a:extLst>
          </p:cNvPr>
          <p:cNvCxnSpPr>
            <a:cxnSpLocks/>
          </p:cNvCxnSpPr>
          <p:nvPr/>
        </p:nvCxnSpPr>
        <p:spPr>
          <a:xfrm flipH="1" flipV="1">
            <a:off x="6927952" y="2120214"/>
            <a:ext cx="1214262" cy="2076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1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A unit using streamline architecture – plans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26905-766C-DD1A-FE2F-3E04FE4A6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3926"/>
            <a:ext cx="10515600" cy="3652704"/>
          </a:xfrm>
        </p:spPr>
        <p:txBody>
          <a:bodyPr>
            <a:normAutofit/>
          </a:bodyPr>
          <a:lstStyle/>
          <a:p>
            <a:r>
              <a:rPr lang="en-US" altLang="ko-KR" dirty="0"/>
              <a:t>Layer 1 – </a:t>
            </a:r>
            <a:r>
              <a:rPr lang="en-US" altLang="ko-KR" b="1" dirty="0"/>
              <a:t>384 multiplications</a:t>
            </a:r>
            <a:r>
              <a:rPr lang="en-US" altLang="ko-KR" dirty="0"/>
              <a:t> per 1 cycle</a:t>
            </a:r>
          </a:p>
          <a:p>
            <a:r>
              <a:rPr lang="en-US" altLang="ko-KR" dirty="0"/>
              <a:t>Layer 2 – </a:t>
            </a:r>
            <a:r>
              <a:rPr lang="en-US" altLang="ko-KR" b="1" dirty="0"/>
              <a:t>64 multiplications</a:t>
            </a:r>
            <a:r>
              <a:rPr lang="en-US" altLang="ko-KR" dirty="0"/>
              <a:t> per 1 cycle</a:t>
            </a:r>
          </a:p>
          <a:p>
            <a:r>
              <a:rPr lang="en-US" altLang="ko-KR" dirty="0"/>
              <a:t>Layer 3 – </a:t>
            </a:r>
            <a:r>
              <a:rPr lang="en-US" altLang="ko-KR" b="1" dirty="0"/>
              <a:t>10 multiplications</a:t>
            </a:r>
            <a:r>
              <a:rPr lang="en-US" altLang="ko-KR" dirty="0"/>
              <a:t> per 1 cycle </a:t>
            </a:r>
          </a:p>
          <a:p>
            <a:pPr marL="0" indent="0">
              <a:buNone/>
            </a:pPr>
            <a:r>
              <a:rPr lang="en-US" altLang="ko-KR" dirty="0"/>
              <a:t>                                         w/ parallel accumulation</a:t>
            </a:r>
          </a:p>
          <a:p>
            <a:endParaRPr lang="en-US" altLang="ko-KR" dirty="0"/>
          </a:p>
          <a:p>
            <a:r>
              <a:rPr lang="en-US" altLang="ko-KR" dirty="0"/>
              <a:t>First image output latency </a:t>
            </a:r>
            <a:r>
              <a:rPr lang="en-US" altLang="ko-KR" b="1" dirty="0"/>
              <a:t>&lt; 2000 cycles</a:t>
            </a:r>
            <a:r>
              <a:rPr lang="en-US" altLang="ko-KR" dirty="0"/>
              <a:t> (16us@125MHz)</a:t>
            </a:r>
          </a:p>
          <a:p>
            <a:r>
              <a:rPr lang="en-US" altLang="ko-KR" dirty="0"/>
              <a:t>Calculation cycles = </a:t>
            </a:r>
            <a:r>
              <a:rPr lang="en-US" altLang="ko-KR" b="1" dirty="0"/>
              <a:t>512 cycles </a:t>
            </a:r>
            <a:r>
              <a:rPr lang="en-US" altLang="ko-KR" dirty="0"/>
              <a:t>(4.1us@125MHz)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17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A unit using streamline architecture – block diagram</a:t>
            </a:r>
            <a:endParaRPr lang="ko-KR" altLang="en-US" sz="2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7370BB-E289-4A49-3BDD-DDD1083AA7DF}"/>
              </a:ext>
            </a:extLst>
          </p:cNvPr>
          <p:cNvGrpSpPr/>
          <p:nvPr/>
        </p:nvGrpSpPr>
        <p:grpSpPr>
          <a:xfrm>
            <a:off x="1010817" y="1313134"/>
            <a:ext cx="10170366" cy="4943226"/>
            <a:chOff x="549289" y="740024"/>
            <a:chExt cx="10170366" cy="494322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AEC18D8-EB15-EA7E-3855-2B6440649036}"/>
                </a:ext>
              </a:extLst>
            </p:cNvPr>
            <p:cNvSpPr/>
            <p:nvPr/>
          </p:nvSpPr>
          <p:spPr>
            <a:xfrm>
              <a:off x="826510" y="1654843"/>
              <a:ext cx="1244176" cy="7928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AA7EF28-9A7E-1EAC-5776-7E40606377D8}"/>
                </a:ext>
              </a:extLst>
            </p:cNvPr>
            <p:cNvSpPr/>
            <p:nvPr/>
          </p:nvSpPr>
          <p:spPr>
            <a:xfrm>
              <a:off x="877928" y="1834855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Image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ROM/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preprocessing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72A1AB-9A38-E9B0-3E6D-01F3D6BD187D}"/>
                </a:ext>
              </a:extLst>
            </p:cNvPr>
            <p:cNvSpPr/>
            <p:nvPr/>
          </p:nvSpPr>
          <p:spPr>
            <a:xfrm rot="16200000">
              <a:off x="2846287" y="2925361"/>
              <a:ext cx="1194907" cy="2670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CB4EB4DB-C9EA-BF8D-87F8-AC4D91FD7B1E}"/>
                </a:ext>
              </a:extLst>
            </p:cNvPr>
            <p:cNvCxnSpPr>
              <a:cxnSpLocks/>
              <a:stCxn id="7" idx="3"/>
              <a:endCxn id="9" idx="3"/>
            </p:cNvCxnSpPr>
            <p:nvPr/>
          </p:nvCxnSpPr>
          <p:spPr>
            <a:xfrm>
              <a:off x="2070686" y="2051279"/>
              <a:ext cx="1373055" cy="41017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14D46F-5BC4-B3AB-34AB-170F04DEEDF3}"/>
                </a:ext>
              </a:extLst>
            </p:cNvPr>
            <p:cNvSpPr/>
            <p:nvPr/>
          </p:nvSpPr>
          <p:spPr>
            <a:xfrm>
              <a:off x="2612805" y="3953201"/>
              <a:ext cx="964483" cy="119490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가산 접합 11">
              <a:extLst>
                <a:ext uri="{FF2B5EF4-FFF2-40B4-BE49-F238E27FC236}">
                  <a16:creationId xmlns:a16="http://schemas.microsoft.com/office/drawing/2014/main" id="{F9750385-64BA-6BED-8226-90F50BC3F7B4}"/>
                </a:ext>
              </a:extLst>
            </p:cNvPr>
            <p:cNvSpPr/>
            <p:nvPr/>
          </p:nvSpPr>
          <p:spPr>
            <a:xfrm>
              <a:off x="3733600" y="3656362"/>
              <a:ext cx="296839" cy="296839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BDA3BFBF-6CED-6BEC-AA02-4B5A8D2FB70E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3577288" y="3058908"/>
              <a:ext cx="304732" cy="597454"/>
            </a:xfrm>
            <a:prstGeom prst="bentConnector4">
              <a:avLst>
                <a:gd name="adj1" fmla="val 100023"/>
                <a:gd name="adj2" fmla="val 6117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97761F8C-6CBE-01DA-E639-5544DF2DF024}"/>
                </a:ext>
              </a:extLst>
            </p:cNvPr>
            <p:cNvCxnSpPr>
              <a:cxnSpLocks/>
              <a:stCxn id="11" idx="3"/>
              <a:endCxn id="12" idx="4"/>
            </p:cNvCxnSpPr>
            <p:nvPr/>
          </p:nvCxnSpPr>
          <p:spPr>
            <a:xfrm flipV="1">
              <a:off x="3577288" y="3953201"/>
              <a:ext cx="304732" cy="59745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순서도: 논리합 14">
              <a:extLst>
                <a:ext uri="{FF2B5EF4-FFF2-40B4-BE49-F238E27FC236}">
                  <a16:creationId xmlns:a16="http://schemas.microsoft.com/office/drawing/2014/main" id="{A291C18E-D52C-10B0-5308-CB227C051D60}"/>
                </a:ext>
              </a:extLst>
            </p:cNvPr>
            <p:cNvSpPr/>
            <p:nvPr/>
          </p:nvSpPr>
          <p:spPr>
            <a:xfrm>
              <a:off x="4244932" y="3656362"/>
              <a:ext cx="296839" cy="296839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97EC652-6048-621D-CA3A-3ACE31E93C55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4030439" y="3804782"/>
              <a:ext cx="2144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순서도: 가산 접합 16">
              <a:extLst>
                <a:ext uri="{FF2B5EF4-FFF2-40B4-BE49-F238E27FC236}">
                  <a16:creationId xmlns:a16="http://schemas.microsoft.com/office/drawing/2014/main" id="{6D615812-1F83-FBD1-A1E7-00A48E134276}"/>
                </a:ext>
              </a:extLst>
            </p:cNvPr>
            <p:cNvSpPr/>
            <p:nvPr/>
          </p:nvSpPr>
          <p:spPr>
            <a:xfrm>
              <a:off x="4756264" y="3656361"/>
              <a:ext cx="296839" cy="296839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B978298-C637-8DA1-E94F-254749D8B3E1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4541771" y="3804781"/>
              <a:ext cx="214493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D2BD44F5-779D-C01F-2CFF-3647A9F0CA4B}"/>
                </a:ext>
              </a:extLst>
            </p:cNvPr>
            <p:cNvCxnSpPr>
              <a:cxnSpLocks/>
              <a:stCxn id="35" idx="0"/>
              <a:endCxn id="22" idx="3"/>
            </p:cNvCxnSpPr>
            <p:nvPr/>
          </p:nvCxnSpPr>
          <p:spPr>
            <a:xfrm rot="5400000" flipH="1" flipV="1">
              <a:off x="5541572" y="1815308"/>
              <a:ext cx="327109" cy="1600886"/>
            </a:xfrm>
            <a:prstGeom prst="bentConnector3">
              <a:avLst>
                <a:gd name="adj1" fmla="val 235376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A0F171-1AE3-1777-C3B9-61AB2E7DAC59}"/>
                </a:ext>
              </a:extLst>
            </p:cNvPr>
            <p:cNvSpPr/>
            <p:nvPr/>
          </p:nvSpPr>
          <p:spPr>
            <a:xfrm>
              <a:off x="4321644" y="4550654"/>
              <a:ext cx="1166078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quant./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dequant</a:t>
              </a:r>
              <a:r>
                <a:rPr lang="en-US" altLang="ko-KR" sz="1000" dirty="0">
                  <a:solidFill>
                    <a:schemeClr val="tx1"/>
                  </a:solidFill>
                </a:rPr>
                <a:t>. coefficient Q1.32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9904DC2-DE70-4C03-3523-99E448C3EE97}"/>
                </a:ext>
              </a:extLst>
            </p:cNvPr>
            <p:cNvCxnSpPr>
              <a:cxnSpLocks/>
              <a:stCxn id="20" idx="0"/>
              <a:endCxn id="17" idx="4"/>
            </p:cNvCxnSpPr>
            <p:nvPr/>
          </p:nvCxnSpPr>
          <p:spPr>
            <a:xfrm flipV="1">
              <a:off x="4904683" y="3953200"/>
              <a:ext cx="1" cy="5974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5AC0E5-0129-4AA3-B82E-947F3B8F04FA}"/>
                </a:ext>
              </a:extLst>
            </p:cNvPr>
            <p:cNvSpPr/>
            <p:nvPr/>
          </p:nvSpPr>
          <p:spPr>
            <a:xfrm rot="16200000">
              <a:off x="5908115" y="2916102"/>
              <a:ext cx="1194907" cy="2670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BD537E1-45ED-D07B-162E-FEA4867A3AE9}"/>
                </a:ext>
              </a:extLst>
            </p:cNvPr>
            <p:cNvSpPr/>
            <p:nvPr/>
          </p:nvSpPr>
          <p:spPr>
            <a:xfrm>
              <a:off x="5674633" y="3943942"/>
              <a:ext cx="964483" cy="119490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가산 접합 23">
              <a:extLst>
                <a:ext uri="{FF2B5EF4-FFF2-40B4-BE49-F238E27FC236}">
                  <a16:creationId xmlns:a16="http://schemas.microsoft.com/office/drawing/2014/main" id="{87568F65-AFFE-8F73-EF1A-36EFE26CD1DC}"/>
                </a:ext>
              </a:extLst>
            </p:cNvPr>
            <p:cNvSpPr/>
            <p:nvPr/>
          </p:nvSpPr>
          <p:spPr>
            <a:xfrm>
              <a:off x="6795428" y="3647103"/>
              <a:ext cx="296839" cy="296839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50602C99-5958-A96C-FE97-2DCDAAB15E43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6639116" y="3049649"/>
              <a:ext cx="304732" cy="597454"/>
            </a:xfrm>
            <a:prstGeom prst="bentConnector4">
              <a:avLst>
                <a:gd name="adj1" fmla="val 100023"/>
                <a:gd name="adj2" fmla="val 6117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C7594AF-5796-184F-C879-F3B92C17D701}"/>
                </a:ext>
              </a:extLst>
            </p:cNvPr>
            <p:cNvCxnSpPr>
              <a:cxnSpLocks/>
              <a:stCxn id="23" idx="3"/>
              <a:endCxn id="24" idx="4"/>
            </p:cNvCxnSpPr>
            <p:nvPr/>
          </p:nvCxnSpPr>
          <p:spPr>
            <a:xfrm flipV="1">
              <a:off x="6639116" y="3943942"/>
              <a:ext cx="304732" cy="59745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순서도: 논리합 26">
              <a:extLst>
                <a:ext uri="{FF2B5EF4-FFF2-40B4-BE49-F238E27FC236}">
                  <a16:creationId xmlns:a16="http://schemas.microsoft.com/office/drawing/2014/main" id="{3A2B36FC-5A34-FD02-EF42-5A0A7EA3736C}"/>
                </a:ext>
              </a:extLst>
            </p:cNvPr>
            <p:cNvSpPr/>
            <p:nvPr/>
          </p:nvSpPr>
          <p:spPr>
            <a:xfrm>
              <a:off x="7306760" y="3647103"/>
              <a:ext cx="296839" cy="296839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9410903-376F-F18B-5307-2042E851A47A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7092267" y="3795523"/>
              <a:ext cx="21449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순서도: 가산 접합 28">
              <a:extLst>
                <a:ext uri="{FF2B5EF4-FFF2-40B4-BE49-F238E27FC236}">
                  <a16:creationId xmlns:a16="http://schemas.microsoft.com/office/drawing/2014/main" id="{35BC8CA9-BAE0-E16C-EA4B-5D6973076838}"/>
                </a:ext>
              </a:extLst>
            </p:cNvPr>
            <p:cNvSpPr/>
            <p:nvPr/>
          </p:nvSpPr>
          <p:spPr>
            <a:xfrm>
              <a:off x="7818092" y="3647102"/>
              <a:ext cx="296839" cy="296839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DC84C90-91E9-5EB0-01B2-F609254D49F1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>
            <a:xfrm flipV="1">
              <a:off x="7603599" y="3795522"/>
              <a:ext cx="214493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7AE5853-C5D4-A119-4C6B-C66CFB0D728E}"/>
                </a:ext>
              </a:extLst>
            </p:cNvPr>
            <p:cNvSpPr/>
            <p:nvPr/>
          </p:nvSpPr>
          <p:spPr>
            <a:xfrm>
              <a:off x="7383472" y="4541395"/>
              <a:ext cx="1166078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quant./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dequant</a:t>
              </a:r>
              <a:r>
                <a:rPr lang="en-US" altLang="ko-KR" sz="1000" dirty="0">
                  <a:solidFill>
                    <a:schemeClr val="tx1"/>
                  </a:solidFill>
                </a:rPr>
                <a:t>. coefficient Q1.32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60CBE4F-A901-91DB-2C68-A9E98296D596}"/>
                </a:ext>
              </a:extLst>
            </p:cNvPr>
            <p:cNvCxnSpPr>
              <a:cxnSpLocks/>
              <a:stCxn id="31" idx="0"/>
              <a:endCxn id="29" idx="4"/>
            </p:cNvCxnSpPr>
            <p:nvPr/>
          </p:nvCxnSpPr>
          <p:spPr>
            <a:xfrm flipV="1">
              <a:off x="7966511" y="3943941"/>
              <a:ext cx="1" cy="5974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151F9F1-BD42-4486-0E0B-EEE94DF9667D}"/>
                </a:ext>
              </a:extLst>
            </p:cNvPr>
            <p:cNvSpPr/>
            <p:nvPr/>
          </p:nvSpPr>
          <p:spPr>
            <a:xfrm>
              <a:off x="2521811" y="4334230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W1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ROM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9C0DD32-A08E-B9F7-5E9A-94CA1C4E04B5}"/>
                </a:ext>
              </a:extLst>
            </p:cNvPr>
            <p:cNvSpPr/>
            <p:nvPr/>
          </p:nvSpPr>
          <p:spPr>
            <a:xfrm>
              <a:off x="5586204" y="4324971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W2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ROM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E7548A7-17C6-3FD8-B7EB-1025A4D4FFF9}"/>
                </a:ext>
              </a:extLst>
            </p:cNvPr>
            <p:cNvSpPr/>
            <p:nvPr/>
          </p:nvSpPr>
          <p:spPr>
            <a:xfrm>
              <a:off x="4361387" y="2779305"/>
              <a:ext cx="1086592" cy="385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336489F-1E9D-4CE8-0378-3DD15386CC3D}"/>
                </a:ext>
              </a:extLst>
            </p:cNvPr>
            <p:cNvCxnSpPr>
              <a:cxnSpLocks/>
              <a:stCxn id="17" idx="0"/>
              <a:endCxn id="35" idx="2"/>
            </p:cNvCxnSpPr>
            <p:nvPr/>
          </p:nvCxnSpPr>
          <p:spPr>
            <a:xfrm flipH="1" flipV="1">
              <a:off x="4904683" y="3164858"/>
              <a:ext cx="1" cy="4915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5D38A1F-141C-9A6F-1064-714B59265AB0}"/>
                </a:ext>
              </a:extLst>
            </p:cNvPr>
            <p:cNvSpPr/>
            <p:nvPr/>
          </p:nvSpPr>
          <p:spPr>
            <a:xfrm>
              <a:off x="4244932" y="2740316"/>
              <a:ext cx="1328904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rounding/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clipping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60A0EC8-EBAB-79AC-4F9D-AA389AAD7F04}"/>
                </a:ext>
              </a:extLst>
            </p:cNvPr>
            <p:cNvSpPr/>
            <p:nvPr/>
          </p:nvSpPr>
          <p:spPr>
            <a:xfrm rot="16200000">
              <a:off x="2766110" y="2855902"/>
              <a:ext cx="1328904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PISO shift register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AC9A22-AAC9-19F7-2B32-2151213BEC58}"/>
                </a:ext>
              </a:extLst>
            </p:cNvPr>
            <p:cNvSpPr/>
            <p:nvPr/>
          </p:nvSpPr>
          <p:spPr>
            <a:xfrm rot="16200000">
              <a:off x="5835473" y="2833225"/>
              <a:ext cx="1328904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PISO shift register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BABEB7C-DC6B-BEFD-DC48-42A139F1AA95}"/>
                </a:ext>
              </a:extLst>
            </p:cNvPr>
            <p:cNvSpPr/>
            <p:nvPr/>
          </p:nvSpPr>
          <p:spPr>
            <a:xfrm>
              <a:off x="7423215" y="2770046"/>
              <a:ext cx="1086592" cy="385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783985C-9363-DD6D-1DDC-BBCFE2FDAE6C}"/>
                </a:ext>
              </a:extLst>
            </p:cNvPr>
            <p:cNvCxnSpPr>
              <a:cxnSpLocks/>
              <a:stCxn id="40" idx="3"/>
              <a:endCxn id="43" idx="2"/>
            </p:cNvCxnSpPr>
            <p:nvPr/>
          </p:nvCxnSpPr>
          <p:spPr>
            <a:xfrm flipV="1">
              <a:off x="8509807" y="2961789"/>
              <a:ext cx="1022663" cy="10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7BA389-F03B-872A-036E-70753979553F}"/>
                </a:ext>
              </a:extLst>
            </p:cNvPr>
            <p:cNvSpPr/>
            <p:nvPr/>
          </p:nvSpPr>
          <p:spPr>
            <a:xfrm>
              <a:off x="7301519" y="2731057"/>
              <a:ext cx="1328904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rounding/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clipping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가산 접합 42">
              <a:extLst>
                <a:ext uri="{FF2B5EF4-FFF2-40B4-BE49-F238E27FC236}">
                  <a16:creationId xmlns:a16="http://schemas.microsoft.com/office/drawing/2014/main" id="{437CEB31-BBB5-A254-7411-6EECC51E6727}"/>
                </a:ext>
              </a:extLst>
            </p:cNvPr>
            <p:cNvSpPr/>
            <p:nvPr/>
          </p:nvSpPr>
          <p:spPr>
            <a:xfrm>
              <a:off x="9532470" y="2813369"/>
              <a:ext cx="296839" cy="296839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8E333F7-E90E-2E3D-E035-4CC7053F018E}"/>
                </a:ext>
              </a:extLst>
            </p:cNvPr>
            <p:cNvCxnSpPr>
              <a:cxnSpLocks/>
              <a:stCxn id="43" idx="4"/>
              <a:endCxn id="45" idx="0"/>
            </p:cNvCxnSpPr>
            <p:nvPr/>
          </p:nvCxnSpPr>
          <p:spPr>
            <a:xfrm>
              <a:off x="9680890" y="3110208"/>
              <a:ext cx="4673" cy="2604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순서도: 논리합 44">
              <a:extLst>
                <a:ext uri="{FF2B5EF4-FFF2-40B4-BE49-F238E27FC236}">
                  <a16:creationId xmlns:a16="http://schemas.microsoft.com/office/drawing/2014/main" id="{92B7BEB2-9475-F809-7DEA-146A7C3E0B81}"/>
                </a:ext>
              </a:extLst>
            </p:cNvPr>
            <p:cNvSpPr/>
            <p:nvPr/>
          </p:nvSpPr>
          <p:spPr>
            <a:xfrm>
              <a:off x="9537143" y="3370705"/>
              <a:ext cx="296839" cy="296839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076065E-88A5-8A36-835F-FFFC0421B076}"/>
                </a:ext>
              </a:extLst>
            </p:cNvPr>
            <p:cNvSpPr/>
            <p:nvPr/>
          </p:nvSpPr>
          <p:spPr>
            <a:xfrm>
              <a:off x="9144159" y="3939418"/>
              <a:ext cx="1086592" cy="385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4DACA4D-A8EC-21A3-F879-A8BBB76806FB}"/>
                </a:ext>
              </a:extLst>
            </p:cNvPr>
            <p:cNvSpPr/>
            <p:nvPr/>
          </p:nvSpPr>
          <p:spPr>
            <a:xfrm>
              <a:off x="9120678" y="3922417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accumulator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1F6EF1C1-2DDE-6D4E-0E20-CF42E1F8D8B6}"/>
                </a:ext>
              </a:extLst>
            </p:cNvPr>
            <p:cNvCxnSpPr>
              <a:cxnSpLocks/>
              <a:stCxn id="46" idx="3"/>
              <a:endCxn id="45" idx="6"/>
            </p:cNvCxnSpPr>
            <p:nvPr/>
          </p:nvCxnSpPr>
          <p:spPr>
            <a:xfrm flipH="1" flipV="1">
              <a:off x="9833982" y="3519125"/>
              <a:ext cx="396769" cy="613070"/>
            </a:xfrm>
            <a:prstGeom prst="bentConnector3">
              <a:avLst>
                <a:gd name="adj1" fmla="val -57615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7AEC89C1-6B66-DC16-1A76-67129572521B}"/>
                </a:ext>
              </a:extLst>
            </p:cNvPr>
            <p:cNvSpPr/>
            <p:nvPr/>
          </p:nvSpPr>
          <p:spPr>
            <a:xfrm rot="5400000">
              <a:off x="9135773" y="4007768"/>
              <a:ext cx="110490" cy="9525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DBB1FEFC-DB9A-77E4-1D58-EC7035686F2C}"/>
                </a:ext>
              </a:extLst>
            </p:cNvPr>
            <p:cNvCxnSpPr>
              <a:cxnSpLocks/>
              <a:stCxn id="45" idx="4"/>
              <a:endCxn id="46" idx="0"/>
            </p:cNvCxnSpPr>
            <p:nvPr/>
          </p:nvCxnSpPr>
          <p:spPr>
            <a:xfrm>
              <a:off x="9685563" y="3667544"/>
              <a:ext cx="1892" cy="2718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558D1DB-BC6B-25E0-4A0F-A3F7D1A7632B}"/>
                </a:ext>
              </a:extLst>
            </p:cNvPr>
            <p:cNvCxnSpPr>
              <a:cxnSpLocks/>
              <a:stCxn id="29" idx="0"/>
              <a:endCxn id="40" idx="2"/>
            </p:cNvCxnSpPr>
            <p:nvPr/>
          </p:nvCxnSpPr>
          <p:spPr>
            <a:xfrm flipH="1" flipV="1">
              <a:off x="7966511" y="3155599"/>
              <a:ext cx="1" cy="4915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EE8E48B-2E17-F8B9-C651-8B11516B974D}"/>
                </a:ext>
              </a:extLst>
            </p:cNvPr>
            <p:cNvSpPr/>
            <p:nvPr/>
          </p:nvSpPr>
          <p:spPr>
            <a:xfrm>
              <a:off x="9198646" y="1793905"/>
              <a:ext cx="964483" cy="5704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69A139-5A85-B744-B9F0-41D268AE12A1}"/>
                </a:ext>
              </a:extLst>
            </p:cNvPr>
            <p:cNvSpPr/>
            <p:nvPr/>
          </p:nvSpPr>
          <p:spPr>
            <a:xfrm>
              <a:off x="9110807" y="1865644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W3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ROM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5C06660A-4BB7-7DD4-E6BB-D0ED433077CE}"/>
                </a:ext>
              </a:extLst>
            </p:cNvPr>
            <p:cNvCxnSpPr>
              <a:cxnSpLocks/>
              <a:stCxn id="52" idx="2"/>
              <a:endCxn id="43" idx="0"/>
            </p:cNvCxnSpPr>
            <p:nvPr/>
          </p:nvCxnSpPr>
          <p:spPr>
            <a:xfrm>
              <a:off x="9680888" y="2364335"/>
              <a:ext cx="2" cy="4490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39C148B-57DE-1C37-F75F-FEFEFD019A60}"/>
                </a:ext>
              </a:extLst>
            </p:cNvPr>
            <p:cNvCxnSpPr/>
            <p:nvPr/>
          </p:nvCxnSpPr>
          <p:spPr>
            <a:xfrm>
              <a:off x="2355850" y="977900"/>
              <a:ext cx="0" cy="470535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178911E-83AF-8661-8B98-06CB2DB4540D}"/>
                </a:ext>
              </a:extLst>
            </p:cNvPr>
            <p:cNvCxnSpPr/>
            <p:nvPr/>
          </p:nvCxnSpPr>
          <p:spPr>
            <a:xfrm>
              <a:off x="5573836" y="977900"/>
              <a:ext cx="0" cy="470535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A88ED60-A798-B900-C3C1-2FF23233A3EA}"/>
                </a:ext>
              </a:extLst>
            </p:cNvPr>
            <p:cNvCxnSpPr/>
            <p:nvPr/>
          </p:nvCxnSpPr>
          <p:spPr>
            <a:xfrm>
              <a:off x="8842271" y="977900"/>
              <a:ext cx="0" cy="470535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5271F08-9C9E-F79F-42E4-193B585BCF4C}"/>
                </a:ext>
              </a:extLst>
            </p:cNvPr>
            <p:cNvSpPr/>
            <p:nvPr/>
          </p:nvSpPr>
          <p:spPr>
            <a:xfrm>
              <a:off x="9144159" y="4741106"/>
              <a:ext cx="1086592" cy="385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6456BF2-5B27-CC03-01C8-08A0448DC046}"/>
                </a:ext>
              </a:extLst>
            </p:cNvPr>
            <p:cNvSpPr/>
            <p:nvPr/>
          </p:nvSpPr>
          <p:spPr>
            <a:xfrm>
              <a:off x="9120678" y="4724105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output buffer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83B65F21-699A-E468-8FBE-04C078D191F9}"/>
                </a:ext>
              </a:extLst>
            </p:cNvPr>
            <p:cNvSpPr/>
            <p:nvPr/>
          </p:nvSpPr>
          <p:spPr>
            <a:xfrm rot="5400000">
              <a:off x="9135773" y="4809456"/>
              <a:ext cx="110490" cy="9525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D099A6E-626E-304F-41D0-5ADD5768B707}"/>
                </a:ext>
              </a:extLst>
            </p:cNvPr>
            <p:cNvCxnSpPr>
              <a:cxnSpLocks/>
              <a:stCxn id="46" idx="2"/>
              <a:endCxn id="59" idx="0"/>
            </p:cNvCxnSpPr>
            <p:nvPr/>
          </p:nvCxnSpPr>
          <p:spPr>
            <a:xfrm>
              <a:off x="9687455" y="4324971"/>
              <a:ext cx="3893" cy="3991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0B266E54-FDCF-3F6C-5459-9F949967CE28}"/>
                </a:ext>
              </a:extLst>
            </p:cNvPr>
            <p:cNvCxnSpPr>
              <a:cxnSpLocks/>
            </p:cNvCxnSpPr>
            <p:nvPr/>
          </p:nvCxnSpPr>
          <p:spPr>
            <a:xfrm>
              <a:off x="660550" y="1175657"/>
              <a:ext cx="16730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13827FB2-CA35-BE3F-5906-0E1148C65C74}"/>
                </a:ext>
              </a:extLst>
            </p:cNvPr>
            <p:cNvCxnSpPr>
              <a:cxnSpLocks/>
            </p:cNvCxnSpPr>
            <p:nvPr/>
          </p:nvCxnSpPr>
          <p:spPr>
            <a:xfrm>
              <a:off x="2376488" y="1175657"/>
              <a:ext cx="317817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A5057417-098C-FD81-46F3-1C78B1A64190}"/>
                </a:ext>
              </a:extLst>
            </p:cNvPr>
            <p:cNvCxnSpPr>
              <a:cxnSpLocks/>
            </p:cNvCxnSpPr>
            <p:nvPr/>
          </p:nvCxnSpPr>
          <p:spPr>
            <a:xfrm>
              <a:off x="5586204" y="1179615"/>
              <a:ext cx="324029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4F45D4CB-E056-C102-2E0C-A342185C4B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7774" y="1175657"/>
              <a:ext cx="1748766" cy="47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0804A-6C55-B74D-26EF-842B1723EBA9}"/>
                </a:ext>
              </a:extLst>
            </p:cNvPr>
            <p:cNvSpPr/>
            <p:nvPr/>
          </p:nvSpPr>
          <p:spPr>
            <a:xfrm>
              <a:off x="549289" y="740024"/>
              <a:ext cx="1895596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accent2">
                      <a:lumMod val="75000"/>
                    </a:schemeClr>
                  </a:solidFill>
                </a:rPr>
                <a:t>IMAGE FETCH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3C0BA37-8CEA-BC89-C0E5-3DDF3979FC93}"/>
                </a:ext>
              </a:extLst>
            </p:cNvPr>
            <p:cNvSpPr/>
            <p:nvPr/>
          </p:nvSpPr>
          <p:spPr>
            <a:xfrm>
              <a:off x="2970060" y="742808"/>
              <a:ext cx="1895596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accent2">
                      <a:lumMod val="75000"/>
                    </a:schemeClr>
                  </a:solidFill>
                </a:rPr>
                <a:t>LAYER 1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4731244-FB46-9039-C6D7-1F0F0A6DD850}"/>
                </a:ext>
              </a:extLst>
            </p:cNvPr>
            <p:cNvSpPr/>
            <p:nvPr/>
          </p:nvSpPr>
          <p:spPr>
            <a:xfrm>
              <a:off x="6260256" y="761476"/>
              <a:ext cx="1895596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accent2">
                      <a:lumMod val="75000"/>
                    </a:schemeClr>
                  </a:solidFill>
                </a:rPr>
                <a:t>LAYER 2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A63ACE3-05C9-66DF-4D81-3691303DDA86}"/>
                </a:ext>
              </a:extLst>
            </p:cNvPr>
            <p:cNvSpPr/>
            <p:nvPr/>
          </p:nvSpPr>
          <p:spPr>
            <a:xfrm>
              <a:off x="8824059" y="758134"/>
              <a:ext cx="1895596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accent2">
                      <a:lumMod val="75000"/>
                    </a:schemeClr>
                  </a:solidFill>
                </a:rPr>
                <a:t>LAYER 3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88FFA07-2BE7-F461-E610-719126035EE0}"/>
              </a:ext>
            </a:extLst>
          </p:cNvPr>
          <p:cNvGrpSpPr/>
          <p:nvPr/>
        </p:nvGrpSpPr>
        <p:grpSpPr>
          <a:xfrm>
            <a:off x="3657046" y="685363"/>
            <a:ext cx="4526963" cy="2186239"/>
            <a:chOff x="3657046" y="685363"/>
            <a:chExt cx="4526963" cy="2186239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1A7F4EE-7223-19B4-147A-D61239419DB6}"/>
                </a:ext>
              </a:extLst>
            </p:cNvPr>
            <p:cNvSpPr/>
            <p:nvPr/>
          </p:nvSpPr>
          <p:spPr>
            <a:xfrm>
              <a:off x="3657046" y="685363"/>
              <a:ext cx="4526963" cy="132740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SIPO shift registers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Load data serially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724C311-725F-E90E-57AE-19E8588A9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991" y="1624678"/>
              <a:ext cx="1402200" cy="1246924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5736A78-8FDB-55DC-B14E-516A9F785379}"/>
                </a:ext>
              </a:extLst>
            </p:cNvPr>
            <p:cNvCxnSpPr>
              <a:cxnSpLocks/>
            </p:cNvCxnSpPr>
            <p:nvPr/>
          </p:nvCxnSpPr>
          <p:spPr>
            <a:xfrm>
              <a:off x="6511769" y="1619148"/>
              <a:ext cx="293022" cy="1252454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8A2918E-C3E8-9A1F-F772-45DA65DF21CD}"/>
              </a:ext>
            </a:extLst>
          </p:cNvPr>
          <p:cNvGrpSpPr/>
          <p:nvPr/>
        </p:nvGrpSpPr>
        <p:grpSpPr>
          <a:xfrm>
            <a:off x="4506872" y="5654974"/>
            <a:ext cx="4302815" cy="1101233"/>
            <a:chOff x="4506872" y="5654974"/>
            <a:chExt cx="4302815" cy="1101233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F5CDF8-A097-1E76-A462-3A198F2F2875}"/>
                </a:ext>
              </a:extLst>
            </p:cNvPr>
            <p:cNvSpPr/>
            <p:nvPr/>
          </p:nvSpPr>
          <p:spPr>
            <a:xfrm>
              <a:off x="4506872" y="6323359"/>
              <a:ext cx="4302815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Use single quant./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dequant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. coefficient</a:t>
              </a: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00FD1400-034E-3474-0827-7213C213CE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6211" y="5654974"/>
              <a:ext cx="117142" cy="71509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E82D3C29-B8A9-9BAF-69E5-3195259CD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0434" y="5682481"/>
              <a:ext cx="207065" cy="687592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0E367F6-C9A2-4DB7-12C4-28C0C475C81A}"/>
              </a:ext>
            </a:extLst>
          </p:cNvPr>
          <p:cNvSpPr/>
          <p:nvPr/>
        </p:nvSpPr>
        <p:spPr>
          <a:xfrm>
            <a:off x="9465618" y="2069914"/>
            <a:ext cx="1648169" cy="407688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F681422E-48C7-3CFF-CB04-C8FC2FF9E97F}"/>
              </a:ext>
            </a:extLst>
          </p:cNvPr>
          <p:cNvSpPr/>
          <p:nvPr/>
        </p:nvSpPr>
        <p:spPr>
          <a:xfrm>
            <a:off x="1619844" y="3123870"/>
            <a:ext cx="9004813" cy="153877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AD2E37F-A48B-FBC2-E417-406B6D35B9C8}"/>
              </a:ext>
            </a:extLst>
          </p:cNvPr>
          <p:cNvCxnSpPr>
            <a:cxnSpLocks/>
          </p:cNvCxnSpPr>
          <p:nvPr/>
        </p:nvCxnSpPr>
        <p:spPr>
          <a:xfrm>
            <a:off x="6096000" y="3552986"/>
            <a:ext cx="932037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39BB92A-9A0F-3586-091F-B53691AF4AFC}"/>
              </a:ext>
            </a:extLst>
          </p:cNvPr>
          <p:cNvGrpSpPr/>
          <p:nvPr/>
        </p:nvGrpSpPr>
        <p:grpSpPr>
          <a:xfrm>
            <a:off x="926857" y="3778844"/>
            <a:ext cx="3209915" cy="432848"/>
            <a:chOff x="898527" y="4209526"/>
            <a:chExt cx="3209915" cy="432848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E1C797-5208-B1A9-CB20-93955C52334D}"/>
                </a:ext>
              </a:extLst>
            </p:cNvPr>
            <p:cNvSpPr/>
            <p:nvPr/>
          </p:nvSpPr>
          <p:spPr>
            <a:xfrm>
              <a:off x="898527" y="4250037"/>
              <a:ext cx="3209915" cy="37752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A6CB4B1-D467-93E0-C19B-4C99FC007043}"/>
                </a:ext>
              </a:extLst>
            </p:cNvPr>
            <p:cNvCxnSpPr>
              <a:cxnSpLocks/>
            </p:cNvCxnSpPr>
            <p:nvPr/>
          </p:nvCxnSpPr>
          <p:spPr>
            <a:xfrm>
              <a:off x="973414" y="4284819"/>
              <a:ext cx="0" cy="2822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46AD16-22DF-7734-0E95-5A2D2602C10C}"/>
                </a:ext>
              </a:extLst>
            </p:cNvPr>
            <p:cNvCxnSpPr>
              <a:cxnSpLocks/>
            </p:cNvCxnSpPr>
            <p:nvPr/>
          </p:nvCxnSpPr>
          <p:spPr>
            <a:xfrm>
              <a:off x="4027764" y="4284819"/>
              <a:ext cx="0" cy="2822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ECD119E-70D0-976B-474A-BE81C4716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191" y="4303712"/>
              <a:ext cx="3073103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DD76B91-55C5-2DA0-0B73-E4E514768CF9}"/>
                </a:ext>
              </a:extLst>
            </p:cNvPr>
            <p:cNvSpPr/>
            <p:nvPr/>
          </p:nvSpPr>
          <p:spPr>
            <a:xfrm>
              <a:off x="1939295" y="4209526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999 cycles (8us)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Specification – processing time: recursive vs. streamline</a:t>
            </a:r>
            <a:endParaRPr lang="ko-KR" altLang="en-US" sz="28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4A25427-FC28-42A7-1CE6-04023BD87E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060514"/>
              </p:ext>
            </p:extLst>
          </p:nvPr>
        </p:nvGraphicFramePr>
        <p:xfrm>
          <a:off x="2140286" y="1196885"/>
          <a:ext cx="7911428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808">
                  <a:extLst>
                    <a:ext uri="{9D8B030D-6E8A-4147-A177-3AD203B41FA5}">
                      <a16:colId xmlns:a16="http://schemas.microsoft.com/office/drawing/2014/main" val="260534033"/>
                    </a:ext>
                  </a:extLst>
                </a:gridCol>
                <a:gridCol w="2940581">
                  <a:extLst>
                    <a:ext uri="{9D8B030D-6E8A-4147-A177-3AD203B41FA5}">
                      <a16:colId xmlns:a16="http://schemas.microsoft.com/office/drawing/2014/main" val="2399823042"/>
                    </a:ext>
                  </a:extLst>
                </a:gridCol>
                <a:gridCol w="3077039">
                  <a:extLst>
                    <a:ext uri="{9D8B030D-6E8A-4147-A177-3AD203B41FA5}">
                      <a16:colId xmlns:a16="http://schemas.microsoft.com/office/drawing/2014/main" val="636143746"/>
                    </a:ext>
                  </a:extLst>
                </a:gridCol>
              </a:tblGrid>
              <a:tr h="293943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Recursive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Streamline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573025"/>
                  </a:ext>
                </a:extLst>
              </a:tr>
              <a:tr h="300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Output latency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999 cycles (8us@125MHz)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1848 cycles (14.8us@125MHz)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350406"/>
                  </a:ext>
                </a:extLst>
              </a:tr>
              <a:tr h="2939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Cycle 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999 cycles (8us)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524 cycles (4.2us)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488478"/>
                  </a:ext>
                </a:extLst>
              </a:tr>
              <a:tr h="456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Throughput time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(10 images)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10001 cycles (80us)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6299 cycles (50.4us)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115439"/>
                  </a:ext>
                </a:extLst>
              </a:tr>
            </a:tbl>
          </a:graphicData>
        </a:graphic>
      </p:graphicFrame>
      <p:grpSp>
        <p:nvGrpSpPr>
          <p:cNvPr id="84" name="그룹 83">
            <a:extLst>
              <a:ext uri="{FF2B5EF4-FFF2-40B4-BE49-F238E27FC236}">
                <a16:creationId xmlns:a16="http://schemas.microsoft.com/office/drawing/2014/main" id="{FAC4DFA8-8E68-20B9-798B-CD3D024E3C3E}"/>
              </a:ext>
            </a:extLst>
          </p:cNvPr>
          <p:cNvGrpSpPr/>
          <p:nvPr/>
        </p:nvGrpSpPr>
        <p:grpSpPr>
          <a:xfrm>
            <a:off x="958517" y="3778844"/>
            <a:ext cx="3109695" cy="432848"/>
            <a:chOff x="881280" y="4401805"/>
            <a:chExt cx="3109695" cy="432848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BDC64FE-F18B-727D-20EB-597444B573DE}"/>
                </a:ext>
              </a:extLst>
            </p:cNvPr>
            <p:cNvSpPr/>
            <p:nvPr/>
          </p:nvSpPr>
          <p:spPr>
            <a:xfrm>
              <a:off x="881280" y="4461081"/>
              <a:ext cx="3109695" cy="330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1645CB18-BD53-A014-E128-DC91B7BF208D}"/>
                </a:ext>
              </a:extLst>
            </p:cNvPr>
            <p:cNvCxnSpPr/>
            <p:nvPr/>
          </p:nvCxnSpPr>
          <p:spPr>
            <a:xfrm flipV="1">
              <a:off x="917121" y="4497579"/>
              <a:ext cx="3048626" cy="241300"/>
            </a:xfrm>
            <a:prstGeom prst="bentConnector3">
              <a:avLst>
                <a:gd name="adj1" fmla="val 100545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1D4A55A-A4B7-97C0-C8B1-4A27A5D0C8E4}"/>
                </a:ext>
              </a:extLst>
            </p:cNvPr>
            <p:cNvSpPr/>
            <p:nvPr/>
          </p:nvSpPr>
          <p:spPr>
            <a:xfrm>
              <a:off x="1870764" y="4401805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999 cycles (8us)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BE1A4A-D035-5B5B-221B-3AB7DFBE75EB}"/>
              </a:ext>
            </a:extLst>
          </p:cNvPr>
          <p:cNvGrpSpPr/>
          <p:nvPr/>
        </p:nvGrpSpPr>
        <p:grpSpPr>
          <a:xfrm>
            <a:off x="9434884" y="3796448"/>
            <a:ext cx="1712136" cy="432848"/>
            <a:chOff x="4090177" y="4034590"/>
            <a:chExt cx="1712136" cy="432848"/>
          </a:xfrm>
        </p:grpSpPr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919213EB-55DF-E615-DC47-C63F3B0E77B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490435" y="4136016"/>
              <a:ext cx="282262" cy="229996"/>
            </a:xfrm>
            <a:prstGeom prst="bentConnector3">
              <a:avLst>
                <a:gd name="adj1" fmla="val 6694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5149B2C-9DEE-3BD8-4FDC-48366BDD2728}"/>
                </a:ext>
              </a:extLst>
            </p:cNvPr>
            <p:cNvSpPr/>
            <p:nvPr/>
          </p:nvSpPr>
          <p:spPr>
            <a:xfrm>
              <a:off x="4090177" y="4034590"/>
              <a:ext cx="1712136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total 10001 cycles (80us)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AD2FD6-F3EF-B86A-27A8-16C0124A5C65}"/>
              </a:ext>
            </a:extLst>
          </p:cNvPr>
          <p:cNvGrpSpPr/>
          <p:nvPr/>
        </p:nvGrpSpPr>
        <p:grpSpPr>
          <a:xfrm>
            <a:off x="1011915" y="3312956"/>
            <a:ext cx="3048626" cy="469900"/>
            <a:chOff x="983585" y="3743638"/>
            <a:chExt cx="3048626" cy="469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A5E8EF4-9D78-56FC-1506-FD23893FD30E}"/>
                </a:ext>
              </a:extLst>
            </p:cNvPr>
            <p:cNvSpPr/>
            <p:nvPr/>
          </p:nvSpPr>
          <p:spPr>
            <a:xfrm>
              <a:off x="983585" y="3743638"/>
              <a:ext cx="1881538" cy="4699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5EC4AA-09B9-FE74-212D-A9BC7E8A546A}"/>
                </a:ext>
              </a:extLst>
            </p:cNvPr>
            <p:cNvSpPr/>
            <p:nvPr/>
          </p:nvSpPr>
          <p:spPr>
            <a:xfrm>
              <a:off x="2865123" y="3743638"/>
              <a:ext cx="736421" cy="4699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L2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D4851C-D125-E0EE-5AE6-1C785B08981F}"/>
                </a:ext>
              </a:extLst>
            </p:cNvPr>
            <p:cNvSpPr/>
            <p:nvPr/>
          </p:nvSpPr>
          <p:spPr>
            <a:xfrm>
              <a:off x="3601544" y="3743638"/>
              <a:ext cx="430667" cy="4699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L3</a:t>
              </a:r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60D938-934D-6391-74DB-61895D6128E6}"/>
              </a:ext>
            </a:extLst>
          </p:cNvPr>
          <p:cNvGrpSpPr/>
          <p:nvPr/>
        </p:nvGrpSpPr>
        <p:grpSpPr>
          <a:xfrm>
            <a:off x="8041204" y="3312956"/>
            <a:ext cx="3048626" cy="469900"/>
            <a:chOff x="8012874" y="3743638"/>
            <a:chExt cx="3048626" cy="4699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5541DB9-DC01-E489-D334-84D0AC397B4C}"/>
                </a:ext>
              </a:extLst>
            </p:cNvPr>
            <p:cNvSpPr/>
            <p:nvPr/>
          </p:nvSpPr>
          <p:spPr>
            <a:xfrm>
              <a:off x="8012874" y="3743638"/>
              <a:ext cx="1881538" cy="4699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L1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2D3A912-575E-0A02-2D24-84DE86913E17}"/>
                </a:ext>
              </a:extLst>
            </p:cNvPr>
            <p:cNvSpPr/>
            <p:nvPr/>
          </p:nvSpPr>
          <p:spPr>
            <a:xfrm>
              <a:off x="9894412" y="3743638"/>
              <a:ext cx="736421" cy="4699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L2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39F0BB-9F38-4FBA-C04C-D6C10C03524A}"/>
                </a:ext>
              </a:extLst>
            </p:cNvPr>
            <p:cNvSpPr/>
            <p:nvPr/>
          </p:nvSpPr>
          <p:spPr>
            <a:xfrm>
              <a:off x="10630833" y="3743638"/>
              <a:ext cx="430667" cy="4699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L3</a:t>
              </a:r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47F33A5-B8A4-9734-DD9B-EBB66F173A38}"/>
              </a:ext>
            </a:extLst>
          </p:cNvPr>
          <p:cNvGrpSpPr/>
          <p:nvPr/>
        </p:nvGrpSpPr>
        <p:grpSpPr>
          <a:xfrm>
            <a:off x="4060541" y="3312956"/>
            <a:ext cx="3048626" cy="469900"/>
            <a:chOff x="983585" y="3743638"/>
            <a:chExt cx="3048626" cy="4699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A5FF66-694D-28D1-F599-4062CBC42162}"/>
                </a:ext>
              </a:extLst>
            </p:cNvPr>
            <p:cNvSpPr/>
            <p:nvPr/>
          </p:nvSpPr>
          <p:spPr>
            <a:xfrm>
              <a:off x="983585" y="3743638"/>
              <a:ext cx="1881538" cy="4699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L1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DC02A06-DA63-49CE-5004-6FDF189E1796}"/>
                </a:ext>
              </a:extLst>
            </p:cNvPr>
            <p:cNvSpPr/>
            <p:nvPr/>
          </p:nvSpPr>
          <p:spPr>
            <a:xfrm>
              <a:off x="2865123" y="3743638"/>
              <a:ext cx="736421" cy="4699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L2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8332AD4-AB7C-BB00-03EA-7392EA204474}"/>
                </a:ext>
              </a:extLst>
            </p:cNvPr>
            <p:cNvSpPr/>
            <p:nvPr/>
          </p:nvSpPr>
          <p:spPr>
            <a:xfrm>
              <a:off x="3601544" y="3743638"/>
              <a:ext cx="430667" cy="4699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L3</a:t>
              </a:r>
              <a:endParaRPr lang="ko-KR" altLang="en-US" dirty="0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94E927A-EBF7-D152-C275-B8B23E416151}"/>
              </a:ext>
            </a:extLst>
          </p:cNvPr>
          <p:cNvGrpSpPr/>
          <p:nvPr/>
        </p:nvGrpSpPr>
        <p:grpSpPr>
          <a:xfrm>
            <a:off x="1011915" y="2616592"/>
            <a:ext cx="10077915" cy="601859"/>
            <a:chOff x="1011915" y="2616592"/>
            <a:chExt cx="10077915" cy="60185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31737EA-5137-D8E0-D126-43D7A1E688D9}"/>
                </a:ext>
              </a:extLst>
            </p:cNvPr>
            <p:cNvCxnSpPr/>
            <p:nvPr/>
          </p:nvCxnSpPr>
          <p:spPr>
            <a:xfrm>
              <a:off x="1011915" y="2795118"/>
              <a:ext cx="0" cy="42333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03D207C-CCF9-6CA6-F266-3B21475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15" y="2998317"/>
              <a:ext cx="6097252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6B59B04-6234-DB0D-CB02-538E0067A04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167" y="2998317"/>
              <a:ext cx="932037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8D35CC-B3F4-53A7-96FA-5421366A2262}"/>
                </a:ext>
              </a:extLst>
            </p:cNvPr>
            <p:cNvCxnSpPr>
              <a:cxnSpLocks/>
            </p:cNvCxnSpPr>
            <p:nvPr/>
          </p:nvCxnSpPr>
          <p:spPr>
            <a:xfrm>
              <a:off x="8041204" y="2998317"/>
              <a:ext cx="304862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22DA72-B43E-EE06-12AE-D99E7F12F424}"/>
                </a:ext>
              </a:extLst>
            </p:cNvPr>
            <p:cNvCxnSpPr/>
            <p:nvPr/>
          </p:nvCxnSpPr>
          <p:spPr>
            <a:xfrm>
              <a:off x="11089830" y="2786651"/>
              <a:ext cx="0" cy="42333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7C39157-6D4A-F761-920A-F3D0B194DC7C}"/>
                </a:ext>
              </a:extLst>
            </p:cNvPr>
            <p:cNvSpPr/>
            <p:nvPr/>
          </p:nvSpPr>
          <p:spPr>
            <a:xfrm>
              <a:off x="5086011" y="2616592"/>
              <a:ext cx="1712136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recursive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C2A40F1-B351-3946-1BE5-22C04EE2D5F2}"/>
              </a:ext>
            </a:extLst>
          </p:cNvPr>
          <p:cNvGrpSpPr/>
          <p:nvPr/>
        </p:nvGrpSpPr>
        <p:grpSpPr>
          <a:xfrm>
            <a:off x="1017862" y="5020741"/>
            <a:ext cx="4968067" cy="1201081"/>
            <a:chOff x="1017862" y="5113779"/>
            <a:chExt cx="4968067" cy="1201081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3E085FA-7467-F986-3B0E-3F57FA5DEB86}"/>
                </a:ext>
              </a:extLst>
            </p:cNvPr>
            <p:cNvSpPr/>
            <p:nvPr/>
          </p:nvSpPr>
          <p:spPr>
            <a:xfrm>
              <a:off x="2644372" y="5413320"/>
              <a:ext cx="1626510" cy="29689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L1</a:t>
              </a:r>
              <a:endParaRPr lang="ko-KR" altLang="en-US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41373A9-30F5-6361-3389-B1D5A558A36D}"/>
                </a:ext>
              </a:extLst>
            </p:cNvPr>
            <p:cNvSpPr/>
            <p:nvPr/>
          </p:nvSpPr>
          <p:spPr>
            <a:xfrm>
              <a:off x="4270882" y="5714451"/>
              <a:ext cx="1626510" cy="29689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L2</a:t>
              </a:r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E5C1B61-5864-D6BD-50CD-D43C3ACAD685}"/>
                </a:ext>
              </a:extLst>
            </p:cNvPr>
            <p:cNvSpPr/>
            <p:nvPr/>
          </p:nvSpPr>
          <p:spPr>
            <a:xfrm>
              <a:off x="4359422" y="6017963"/>
              <a:ext cx="1626507" cy="2968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L3</a:t>
              </a:r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EA4D9C3-7C15-5CC0-2553-88C7C701428E}"/>
                </a:ext>
              </a:extLst>
            </p:cNvPr>
            <p:cNvSpPr/>
            <p:nvPr/>
          </p:nvSpPr>
          <p:spPr>
            <a:xfrm>
              <a:off x="1017862" y="5113779"/>
              <a:ext cx="1626510" cy="29689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IF</a:t>
              </a:r>
              <a:endParaRPr lang="ko-KR" altLang="en-US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03EE4E8-826A-69DC-8007-6F001A78C653}"/>
              </a:ext>
            </a:extLst>
          </p:cNvPr>
          <p:cNvGrpSpPr/>
          <p:nvPr/>
        </p:nvGrpSpPr>
        <p:grpSpPr>
          <a:xfrm>
            <a:off x="2649452" y="5020741"/>
            <a:ext cx="4968067" cy="1201081"/>
            <a:chOff x="1017862" y="5113779"/>
            <a:chExt cx="4968067" cy="1201081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A5B6B1C-0488-F964-0FA1-BBBBA041D105}"/>
                </a:ext>
              </a:extLst>
            </p:cNvPr>
            <p:cNvSpPr/>
            <p:nvPr/>
          </p:nvSpPr>
          <p:spPr>
            <a:xfrm>
              <a:off x="2644372" y="5413320"/>
              <a:ext cx="1626510" cy="29689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L1</a:t>
              </a:r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E5D1DE1-1E8C-5EA3-EB46-D51F0A4D772B}"/>
                </a:ext>
              </a:extLst>
            </p:cNvPr>
            <p:cNvSpPr/>
            <p:nvPr/>
          </p:nvSpPr>
          <p:spPr>
            <a:xfrm>
              <a:off x="4270882" y="5714451"/>
              <a:ext cx="1626510" cy="29689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L2</a:t>
              </a:r>
              <a:endParaRPr lang="ko-KR" altLang="en-US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6592AA7-A9C5-D454-9238-333999CFA3D2}"/>
                </a:ext>
              </a:extLst>
            </p:cNvPr>
            <p:cNvSpPr/>
            <p:nvPr/>
          </p:nvSpPr>
          <p:spPr>
            <a:xfrm>
              <a:off x="4359422" y="6017963"/>
              <a:ext cx="1626507" cy="2968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L3</a:t>
              </a:r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4978FC0-6EC7-D3F7-A2B8-CC4E46E919DF}"/>
                </a:ext>
              </a:extLst>
            </p:cNvPr>
            <p:cNvSpPr/>
            <p:nvPr/>
          </p:nvSpPr>
          <p:spPr>
            <a:xfrm>
              <a:off x="1017862" y="5113779"/>
              <a:ext cx="1626510" cy="29689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IF</a:t>
              </a:r>
              <a:endParaRPr lang="ko-KR" altLang="en-US" dirty="0"/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BC2A2F3A-F1DD-D157-ACC4-60C1AC9EFA46}"/>
              </a:ext>
            </a:extLst>
          </p:cNvPr>
          <p:cNvGrpSpPr/>
          <p:nvPr/>
        </p:nvGrpSpPr>
        <p:grpSpPr>
          <a:xfrm>
            <a:off x="1031875" y="4334904"/>
            <a:ext cx="8320408" cy="601859"/>
            <a:chOff x="1031875" y="4334904"/>
            <a:chExt cx="8320408" cy="601859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0AEA4A8-3512-1F1F-163F-11F9EC5AAF1E}"/>
                </a:ext>
              </a:extLst>
            </p:cNvPr>
            <p:cNvCxnSpPr/>
            <p:nvPr/>
          </p:nvCxnSpPr>
          <p:spPr>
            <a:xfrm>
              <a:off x="1031875" y="4513430"/>
              <a:ext cx="0" cy="42333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B6B6074-B7D2-CF50-D778-E23BA51CC1F2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75" y="4716630"/>
              <a:ext cx="6710703" cy="68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67B0BEEA-D649-9F73-4B9A-CFC11E4DB7C5}"/>
                </a:ext>
              </a:extLst>
            </p:cNvPr>
            <p:cNvCxnSpPr>
              <a:cxnSpLocks/>
            </p:cNvCxnSpPr>
            <p:nvPr/>
          </p:nvCxnSpPr>
          <p:spPr>
            <a:xfrm>
              <a:off x="7742578" y="4723480"/>
              <a:ext cx="932037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24FE4D0B-C6A7-D186-3D27-0DA10D4C14F0}"/>
                </a:ext>
              </a:extLst>
            </p:cNvPr>
            <p:cNvCxnSpPr>
              <a:cxnSpLocks/>
            </p:cNvCxnSpPr>
            <p:nvPr/>
          </p:nvCxnSpPr>
          <p:spPr>
            <a:xfrm>
              <a:off x="8674615" y="4723480"/>
              <a:ext cx="6722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B6E8E77-F25D-27F8-9C8E-4EB0A42882E1}"/>
                </a:ext>
              </a:extLst>
            </p:cNvPr>
            <p:cNvCxnSpPr/>
            <p:nvPr/>
          </p:nvCxnSpPr>
          <p:spPr>
            <a:xfrm>
              <a:off x="9352283" y="4504963"/>
              <a:ext cx="0" cy="42333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7CD6B74-4D85-8DDC-7091-201DE2B1D139}"/>
                </a:ext>
              </a:extLst>
            </p:cNvPr>
            <p:cNvSpPr/>
            <p:nvPr/>
          </p:nvSpPr>
          <p:spPr>
            <a:xfrm>
              <a:off x="5105971" y="4334904"/>
              <a:ext cx="1712136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streamline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4DAB38E-32B3-8635-E2D5-47DC732D1872}"/>
              </a:ext>
            </a:extLst>
          </p:cNvPr>
          <p:cNvGrpSpPr/>
          <p:nvPr/>
        </p:nvGrpSpPr>
        <p:grpSpPr>
          <a:xfrm>
            <a:off x="4295919" y="5022970"/>
            <a:ext cx="4948107" cy="1199829"/>
            <a:chOff x="4295919" y="5022970"/>
            <a:chExt cx="4948107" cy="1199829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67FDAF8-49F8-A1E9-9325-2A893DFCDAC7}"/>
                </a:ext>
              </a:extLst>
            </p:cNvPr>
            <p:cNvSpPr/>
            <p:nvPr/>
          </p:nvSpPr>
          <p:spPr>
            <a:xfrm>
              <a:off x="7528979" y="5622390"/>
              <a:ext cx="1626510" cy="29689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L2</a:t>
              </a:r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C3F34F-70BD-6E99-4259-41D9614993EE}"/>
                </a:ext>
              </a:extLst>
            </p:cNvPr>
            <p:cNvSpPr/>
            <p:nvPr/>
          </p:nvSpPr>
          <p:spPr>
            <a:xfrm>
              <a:off x="7617519" y="5925902"/>
              <a:ext cx="1626507" cy="2968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L3</a:t>
              </a:r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E52D83F-90C1-300C-055E-82424494BB11}"/>
                </a:ext>
              </a:extLst>
            </p:cNvPr>
            <p:cNvSpPr/>
            <p:nvPr/>
          </p:nvSpPr>
          <p:spPr>
            <a:xfrm>
              <a:off x="5902469" y="5321259"/>
              <a:ext cx="1626510" cy="29689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L1</a:t>
              </a:r>
              <a:endParaRPr lang="ko-KR" altLang="en-US" dirty="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889663C-2EFF-BE3E-4314-6EDCF25287DA}"/>
                </a:ext>
              </a:extLst>
            </p:cNvPr>
            <p:cNvSpPr/>
            <p:nvPr/>
          </p:nvSpPr>
          <p:spPr>
            <a:xfrm>
              <a:off x="4295919" y="5022970"/>
              <a:ext cx="1626510" cy="29689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IF</a:t>
              </a:r>
              <a:endParaRPr lang="ko-KR" altLang="en-US" dirty="0"/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5C2C1A5-FE24-D5FA-7837-3A0712B3FBFA}"/>
              </a:ext>
            </a:extLst>
          </p:cNvPr>
          <p:cNvSpPr/>
          <p:nvPr/>
        </p:nvSpPr>
        <p:spPr>
          <a:xfrm>
            <a:off x="7744072" y="5410202"/>
            <a:ext cx="1582802" cy="94244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14E1D65-720C-EB9F-3E58-78C302502BDB}"/>
              </a:ext>
            </a:extLst>
          </p:cNvPr>
          <p:cNvGrpSpPr/>
          <p:nvPr/>
        </p:nvGrpSpPr>
        <p:grpSpPr>
          <a:xfrm>
            <a:off x="8287625" y="5621952"/>
            <a:ext cx="1039249" cy="598028"/>
            <a:chOff x="8287625" y="5621952"/>
            <a:chExt cx="1039249" cy="5980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077C38F5-B2D8-D3AD-8573-26E129C0F207}"/>
                </a:ext>
              </a:extLst>
            </p:cNvPr>
            <p:cNvSpPr/>
            <p:nvPr/>
          </p:nvSpPr>
          <p:spPr>
            <a:xfrm>
              <a:off x="8287625" y="5621952"/>
              <a:ext cx="910585" cy="29689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L2</a:t>
              </a:r>
              <a:endParaRPr lang="ko-KR" altLang="en-US" dirty="0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C2DB7E8-0CB5-DF6F-1596-FD50E44395A6}"/>
                </a:ext>
              </a:extLst>
            </p:cNvPr>
            <p:cNvSpPr/>
            <p:nvPr/>
          </p:nvSpPr>
          <p:spPr>
            <a:xfrm>
              <a:off x="8416291" y="5923083"/>
              <a:ext cx="910583" cy="2968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L3</a:t>
              </a:r>
              <a:endParaRPr lang="ko-KR" altLang="en-US" dirty="0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A169ED1-CEF8-9FC3-B172-080BA64AE945}"/>
                </a:ext>
              </a:extLst>
            </p:cNvPr>
            <p:cNvSpPr/>
            <p:nvPr/>
          </p:nvSpPr>
          <p:spPr>
            <a:xfrm>
              <a:off x="8288269" y="5629442"/>
              <a:ext cx="387839" cy="296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7E25F84-7312-5A10-0295-397FED5DF08E}"/>
                </a:ext>
              </a:extLst>
            </p:cNvPr>
            <p:cNvSpPr/>
            <p:nvPr/>
          </p:nvSpPr>
          <p:spPr>
            <a:xfrm>
              <a:off x="8288269" y="5909129"/>
              <a:ext cx="387839" cy="310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0CD8DF9-5A22-6792-D842-C4F3D4B8E813}"/>
              </a:ext>
            </a:extLst>
          </p:cNvPr>
          <p:cNvCxnSpPr>
            <a:cxnSpLocks/>
          </p:cNvCxnSpPr>
          <p:nvPr/>
        </p:nvCxnSpPr>
        <p:spPr>
          <a:xfrm>
            <a:off x="7744072" y="5626624"/>
            <a:ext cx="932037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DEDB43A-A645-A432-A801-082344FD2F2A}"/>
              </a:ext>
            </a:extLst>
          </p:cNvPr>
          <p:cNvGrpSpPr/>
          <p:nvPr/>
        </p:nvGrpSpPr>
        <p:grpSpPr>
          <a:xfrm>
            <a:off x="4369451" y="6173345"/>
            <a:ext cx="1634150" cy="432848"/>
            <a:chOff x="881280" y="4401805"/>
            <a:chExt cx="3109695" cy="432848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6722D5-A76B-0380-3240-D6700949C764}"/>
                </a:ext>
              </a:extLst>
            </p:cNvPr>
            <p:cNvSpPr/>
            <p:nvPr/>
          </p:nvSpPr>
          <p:spPr>
            <a:xfrm>
              <a:off x="881280" y="4461081"/>
              <a:ext cx="3109695" cy="330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7" name="연결선: 꺾임 156">
              <a:extLst>
                <a:ext uri="{FF2B5EF4-FFF2-40B4-BE49-F238E27FC236}">
                  <a16:creationId xmlns:a16="http://schemas.microsoft.com/office/drawing/2014/main" id="{48EE009A-A2A4-B506-32CC-27EC0FEE9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121" y="4497579"/>
              <a:ext cx="3048626" cy="241300"/>
            </a:xfrm>
            <a:prstGeom prst="bentConnector3">
              <a:avLst>
                <a:gd name="adj1" fmla="val 100545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3B0F3E1-D06B-3EA9-78C3-7100F3C47BAB}"/>
                </a:ext>
              </a:extLst>
            </p:cNvPr>
            <p:cNvSpPr/>
            <p:nvPr/>
          </p:nvSpPr>
          <p:spPr>
            <a:xfrm>
              <a:off x="1409037" y="4401805"/>
              <a:ext cx="2262061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524 cycles (4.2us)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06AD8D24-9D3C-6966-4B53-F294CCEC39A1}"/>
              </a:ext>
            </a:extLst>
          </p:cNvPr>
          <p:cNvGrpSpPr/>
          <p:nvPr/>
        </p:nvGrpSpPr>
        <p:grpSpPr>
          <a:xfrm>
            <a:off x="7674325" y="6173345"/>
            <a:ext cx="1712136" cy="432848"/>
            <a:chOff x="4090177" y="4034590"/>
            <a:chExt cx="1712136" cy="432848"/>
          </a:xfrm>
        </p:grpSpPr>
        <p:cxnSp>
          <p:nvCxnSpPr>
            <p:cNvPr id="160" name="연결선: 꺾임 159">
              <a:extLst>
                <a:ext uri="{FF2B5EF4-FFF2-40B4-BE49-F238E27FC236}">
                  <a16:creationId xmlns:a16="http://schemas.microsoft.com/office/drawing/2014/main" id="{6C5A73D0-603F-6922-FF94-7427A15BBD8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490435" y="4136016"/>
              <a:ext cx="282262" cy="229996"/>
            </a:xfrm>
            <a:prstGeom prst="bentConnector3">
              <a:avLst>
                <a:gd name="adj1" fmla="val 6694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170CCC8-E9C7-1C61-6E6B-5EE1ADE30D25}"/>
                </a:ext>
              </a:extLst>
            </p:cNvPr>
            <p:cNvSpPr/>
            <p:nvPr/>
          </p:nvSpPr>
          <p:spPr>
            <a:xfrm>
              <a:off x="4090177" y="4034590"/>
              <a:ext cx="1712136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total 6299 cycles (50.4us)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69B11EA-88EC-EE05-C585-F506BADD9FAA}"/>
              </a:ext>
            </a:extLst>
          </p:cNvPr>
          <p:cNvGrpSpPr/>
          <p:nvPr/>
        </p:nvGrpSpPr>
        <p:grpSpPr>
          <a:xfrm>
            <a:off x="975224" y="6173345"/>
            <a:ext cx="5041401" cy="432848"/>
            <a:chOff x="881280" y="4401805"/>
            <a:chExt cx="3109695" cy="432848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73E8E54-B8E9-8692-77E3-1700A20F6FFB}"/>
                </a:ext>
              </a:extLst>
            </p:cNvPr>
            <p:cNvSpPr/>
            <p:nvPr/>
          </p:nvSpPr>
          <p:spPr>
            <a:xfrm>
              <a:off x="881280" y="4461081"/>
              <a:ext cx="3109695" cy="330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4" name="연결선: 꺾임 163">
              <a:extLst>
                <a:ext uri="{FF2B5EF4-FFF2-40B4-BE49-F238E27FC236}">
                  <a16:creationId xmlns:a16="http://schemas.microsoft.com/office/drawing/2014/main" id="{A3FC46DE-744F-237D-18FF-10AAEEE3EA9E}"/>
                </a:ext>
              </a:extLst>
            </p:cNvPr>
            <p:cNvCxnSpPr/>
            <p:nvPr/>
          </p:nvCxnSpPr>
          <p:spPr>
            <a:xfrm flipV="1">
              <a:off x="917121" y="4497579"/>
              <a:ext cx="3048626" cy="241300"/>
            </a:xfrm>
            <a:prstGeom prst="bentConnector3">
              <a:avLst>
                <a:gd name="adj1" fmla="val 100351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E35174E-B13B-71A1-ACCC-F6CD1BD87C88}"/>
                </a:ext>
              </a:extLst>
            </p:cNvPr>
            <p:cNvSpPr/>
            <p:nvPr/>
          </p:nvSpPr>
          <p:spPr>
            <a:xfrm>
              <a:off x="1501176" y="4401805"/>
              <a:ext cx="178816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1848 cycles (14.8us)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10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8268 -0.00301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0.25052 -0.0002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13346 0.00023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Specification – resource usage: recursive vs. streamline</a:t>
            </a:r>
            <a:endParaRPr lang="ko-KR" altLang="en-US" sz="2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E13A00-54AE-383E-0EDD-3F9B94DA8230}"/>
              </a:ext>
            </a:extLst>
          </p:cNvPr>
          <p:cNvGrpSpPr/>
          <p:nvPr/>
        </p:nvGrpSpPr>
        <p:grpSpPr>
          <a:xfrm>
            <a:off x="6844047" y="1141817"/>
            <a:ext cx="3346492" cy="5530139"/>
            <a:chOff x="1331889" y="1277045"/>
            <a:chExt cx="3346492" cy="553013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506D4C-0288-FDF7-17C6-8FC336309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889" y="4952832"/>
              <a:ext cx="3346492" cy="148428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C384ABA-B571-B1E5-1A7F-C97E3B579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1906" y="1701361"/>
              <a:ext cx="2996610" cy="284488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B06539-F802-4AF8-8D00-E7647F1DF21A}"/>
                </a:ext>
              </a:extLst>
            </p:cNvPr>
            <p:cNvSpPr/>
            <p:nvPr/>
          </p:nvSpPr>
          <p:spPr>
            <a:xfrm>
              <a:off x="1900797" y="4546243"/>
              <a:ext cx="2208675" cy="3700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Floorplan(automatic)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614B8D-7C61-D282-B4EA-8D665CE95B9D}"/>
                </a:ext>
              </a:extLst>
            </p:cNvPr>
            <p:cNvSpPr/>
            <p:nvPr/>
          </p:nvSpPr>
          <p:spPr>
            <a:xfrm>
              <a:off x="1900796" y="6437118"/>
              <a:ext cx="2208675" cy="3700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Logic utilization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6EA2FE-888E-B593-6308-23F3A582C823}"/>
                </a:ext>
              </a:extLst>
            </p:cNvPr>
            <p:cNvSpPr/>
            <p:nvPr/>
          </p:nvSpPr>
          <p:spPr>
            <a:xfrm>
              <a:off x="1945873" y="1277045"/>
              <a:ext cx="2208675" cy="3700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STREAMLINE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BE72F9-3692-B2FE-27BF-74444E7360E6}"/>
              </a:ext>
            </a:extLst>
          </p:cNvPr>
          <p:cNvGrpSpPr/>
          <p:nvPr/>
        </p:nvGrpSpPr>
        <p:grpSpPr>
          <a:xfrm>
            <a:off x="1732513" y="1141817"/>
            <a:ext cx="3364732" cy="5556726"/>
            <a:chOff x="2732379" y="1141283"/>
            <a:chExt cx="3364732" cy="555672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6D22DB3-5A76-6C68-DFBC-5F44FAA1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2379" y="4835865"/>
              <a:ext cx="3364732" cy="144776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E26B47E-4319-3493-3FC2-0401874F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6676" y="1566133"/>
              <a:ext cx="2896137" cy="282928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0797EE4-8C10-8CF0-1493-3762BC521BDF}"/>
                </a:ext>
              </a:extLst>
            </p:cNvPr>
            <p:cNvSpPr/>
            <p:nvPr/>
          </p:nvSpPr>
          <p:spPr>
            <a:xfrm>
              <a:off x="3310406" y="4411015"/>
              <a:ext cx="2208675" cy="3700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Floorplan(automatic)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205BF80-A827-662B-17B6-64FF026568D2}"/>
                </a:ext>
              </a:extLst>
            </p:cNvPr>
            <p:cNvSpPr/>
            <p:nvPr/>
          </p:nvSpPr>
          <p:spPr>
            <a:xfrm>
              <a:off x="3310405" y="6327943"/>
              <a:ext cx="2208675" cy="3700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Logic utilization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7C2C3F5-410D-E2FF-3A67-39A223A2B8C1}"/>
                </a:ext>
              </a:extLst>
            </p:cNvPr>
            <p:cNvSpPr/>
            <p:nvPr/>
          </p:nvSpPr>
          <p:spPr>
            <a:xfrm>
              <a:off x="3310404" y="1141283"/>
              <a:ext cx="2208675" cy="3700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RECURSIVE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81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Specification – timings: recursive vs. streamline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B06539-F802-4AF8-8D00-E7647F1DF21A}"/>
              </a:ext>
            </a:extLst>
          </p:cNvPr>
          <p:cNvSpPr/>
          <p:nvPr/>
        </p:nvSpPr>
        <p:spPr>
          <a:xfrm>
            <a:off x="2639349" y="1056389"/>
            <a:ext cx="6785297" cy="69438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No compilation option! default settings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6EA2FE-888E-B593-6308-23F3A582C823}"/>
              </a:ext>
            </a:extLst>
          </p:cNvPr>
          <p:cNvSpPr/>
          <p:nvPr/>
        </p:nvSpPr>
        <p:spPr>
          <a:xfrm>
            <a:off x="7513064" y="1138692"/>
            <a:ext cx="2208675" cy="3700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STREAMLINE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797EE4-8C10-8CF0-1493-3762BC521BDF}"/>
              </a:ext>
            </a:extLst>
          </p:cNvPr>
          <p:cNvSpPr/>
          <p:nvPr/>
        </p:nvSpPr>
        <p:spPr>
          <a:xfrm>
            <a:off x="1174750" y="2931027"/>
            <a:ext cx="4540250" cy="3700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Setup timing WNS: -0.521ns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(the slowest silicon under the worst operating condition)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C2C3F5-410D-E2FF-3A67-39A223A2B8C1}"/>
              </a:ext>
            </a:extLst>
          </p:cNvPr>
          <p:cNvSpPr/>
          <p:nvPr/>
        </p:nvSpPr>
        <p:spPr>
          <a:xfrm>
            <a:off x="2365571" y="1138692"/>
            <a:ext cx="2208675" cy="3700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RECURSIVE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B21727-8588-0FA2-BD36-4DE4BF28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31" y="1608011"/>
            <a:ext cx="2994554" cy="12237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7665FE-D5DD-51A0-984A-81676ACC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123" y="1570497"/>
            <a:ext cx="2994554" cy="13230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9214225-1B89-6F93-C38B-78C02E2CB6E3}"/>
              </a:ext>
            </a:extLst>
          </p:cNvPr>
          <p:cNvSpPr/>
          <p:nvPr/>
        </p:nvSpPr>
        <p:spPr>
          <a:xfrm>
            <a:off x="6211055" y="2955252"/>
            <a:ext cx="4761745" cy="3700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Setup timing WNS: -1.187ns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(the slowest silicon under the worst operating condition)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B5D8CE4-3A5E-C2FF-31F8-43A90300EC45}"/>
              </a:ext>
            </a:extLst>
          </p:cNvPr>
          <p:cNvGrpSpPr/>
          <p:nvPr/>
        </p:nvGrpSpPr>
        <p:grpSpPr>
          <a:xfrm>
            <a:off x="3967544" y="3578737"/>
            <a:ext cx="7124802" cy="2979329"/>
            <a:chOff x="3967544" y="3578737"/>
            <a:chExt cx="7124802" cy="297932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01D7EBF-57D3-8236-CBA2-D799F53ADE3A}"/>
                </a:ext>
              </a:extLst>
            </p:cNvPr>
            <p:cNvGrpSpPr/>
            <p:nvPr/>
          </p:nvGrpSpPr>
          <p:grpSpPr>
            <a:xfrm>
              <a:off x="4561546" y="5672901"/>
              <a:ext cx="726624" cy="885165"/>
              <a:chOff x="2861126" y="4714051"/>
              <a:chExt cx="726624" cy="88516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ED9B613-A3E7-0753-0302-1A247FD82F5E}"/>
                  </a:ext>
                </a:extLst>
              </p:cNvPr>
              <p:cNvSpPr/>
              <p:nvPr/>
            </p:nvSpPr>
            <p:spPr>
              <a:xfrm>
                <a:off x="2861892" y="4714051"/>
                <a:ext cx="725858" cy="8851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34DDDDF-5078-D9FA-D5EF-003694496A2E}"/>
                  </a:ext>
                </a:extLst>
              </p:cNvPr>
              <p:cNvSpPr/>
              <p:nvPr/>
            </p:nvSpPr>
            <p:spPr>
              <a:xfrm>
                <a:off x="2956376" y="4940209"/>
                <a:ext cx="523424" cy="432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DFF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5C4F06BD-E181-F79E-25C5-0D82C8CA689C}"/>
                  </a:ext>
                </a:extLst>
              </p:cNvPr>
              <p:cNvSpPr/>
              <p:nvPr/>
            </p:nvSpPr>
            <p:spPr>
              <a:xfrm rot="5400000">
                <a:off x="2853506" y="4782400"/>
                <a:ext cx="110490" cy="95250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0854408-6C7A-346B-AD97-861F70FA818B}"/>
                </a:ext>
              </a:extLst>
            </p:cNvPr>
            <p:cNvGrpSpPr/>
            <p:nvPr/>
          </p:nvGrpSpPr>
          <p:grpSpPr>
            <a:xfrm>
              <a:off x="4555196" y="4602576"/>
              <a:ext cx="726624" cy="885165"/>
              <a:chOff x="2861126" y="4714051"/>
              <a:chExt cx="726624" cy="88516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75FA432-BE9E-7B6D-D94B-8C73818CB7DE}"/>
                  </a:ext>
                </a:extLst>
              </p:cNvPr>
              <p:cNvSpPr/>
              <p:nvPr/>
            </p:nvSpPr>
            <p:spPr>
              <a:xfrm>
                <a:off x="2861892" y="4714051"/>
                <a:ext cx="725858" cy="8851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04F0369-0495-2243-221B-BDD5DBA5661F}"/>
                  </a:ext>
                </a:extLst>
              </p:cNvPr>
              <p:cNvSpPr/>
              <p:nvPr/>
            </p:nvSpPr>
            <p:spPr>
              <a:xfrm>
                <a:off x="2956376" y="4940209"/>
                <a:ext cx="523424" cy="432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DFF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53DDC83A-031C-D86E-46F6-A0FF74D703F3}"/>
                  </a:ext>
                </a:extLst>
              </p:cNvPr>
              <p:cNvSpPr/>
              <p:nvPr/>
            </p:nvSpPr>
            <p:spPr>
              <a:xfrm rot="5400000">
                <a:off x="2853506" y="4782400"/>
                <a:ext cx="110490" cy="95250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순서도: 가산 접합 29">
              <a:extLst>
                <a:ext uri="{FF2B5EF4-FFF2-40B4-BE49-F238E27FC236}">
                  <a16:creationId xmlns:a16="http://schemas.microsoft.com/office/drawing/2014/main" id="{AB8ABBEA-4A07-532A-0D3B-2D7DCCBB5314}"/>
                </a:ext>
              </a:extLst>
            </p:cNvPr>
            <p:cNvSpPr/>
            <p:nvPr/>
          </p:nvSpPr>
          <p:spPr>
            <a:xfrm>
              <a:off x="5914216" y="5427912"/>
              <a:ext cx="296839" cy="296839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DD8A654E-6987-C437-49AC-1C813B6946C8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5281820" y="5045159"/>
              <a:ext cx="780816" cy="382753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73FBBA79-21A1-E606-3F89-1A5B747FFD79}"/>
                </a:ext>
              </a:extLst>
            </p:cNvPr>
            <p:cNvCxnSpPr>
              <a:cxnSpLocks/>
              <a:stCxn id="10" idx="3"/>
              <a:endCxn id="30" idx="4"/>
            </p:cNvCxnSpPr>
            <p:nvPr/>
          </p:nvCxnSpPr>
          <p:spPr>
            <a:xfrm flipV="1">
              <a:off x="5288170" y="5724751"/>
              <a:ext cx="774466" cy="390733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3A16DE5-EFAA-C53F-BEF4-45F97B2870B4}"/>
                </a:ext>
              </a:extLst>
            </p:cNvPr>
            <p:cNvCxnSpPr>
              <a:cxnSpLocks/>
              <a:stCxn id="30" idx="6"/>
              <a:endCxn id="41" idx="1"/>
            </p:cNvCxnSpPr>
            <p:nvPr/>
          </p:nvCxnSpPr>
          <p:spPr>
            <a:xfrm flipV="1">
              <a:off x="6211055" y="5576331"/>
              <a:ext cx="71164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40CD2AB-2CDB-FDB4-013E-C4D87061E979}"/>
                </a:ext>
              </a:extLst>
            </p:cNvPr>
            <p:cNvGrpSpPr/>
            <p:nvPr/>
          </p:nvGrpSpPr>
          <p:grpSpPr>
            <a:xfrm>
              <a:off x="6921935" y="5133748"/>
              <a:ext cx="726624" cy="885165"/>
              <a:chOff x="2861126" y="4714051"/>
              <a:chExt cx="726624" cy="88516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3C8C601-ED6B-AA88-052E-8ED82C4CAB0C}"/>
                  </a:ext>
                </a:extLst>
              </p:cNvPr>
              <p:cNvSpPr/>
              <p:nvPr/>
            </p:nvSpPr>
            <p:spPr>
              <a:xfrm>
                <a:off x="2861892" y="4714051"/>
                <a:ext cx="725858" cy="8851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E3AE030-E993-3D45-0394-48833F98D349}"/>
                  </a:ext>
                </a:extLst>
              </p:cNvPr>
              <p:cNvSpPr/>
              <p:nvPr/>
            </p:nvSpPr>
            <p:spPr>
              <a:xfrm>
                <a:off x="2956376" y="4940209"/>
                <a:ext cx="523424" cy="432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DFF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67B72704-FE73-D369-0DCB-4BCFEE8DAB17}"/>
                  </a:ext>
                </a:extLst>
              </p:cNvPr>
              <p:cNvSpPr/>
              <p:nvPr/>
            </p:nvSpPr>
            <p:spPr>
              <a:xfrm rot="5400000">
                <a:off x="2853506" y="4782400"/>
                <a:ext cx="110490" cy="95250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8AAAAEA0-A353-1529-6D4D-2B6FA6212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6596" y="4073672"/>
              <a:ext cx="457200" cy="363474"/>
            </a:xfrm>
            <a:prstGeom prst="bentConnector3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314C6AA0-79AC-9721-32BF-2431B081F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2923" y="4100938"/>
              <a:ext cx="457200" cy="363474"/>
            </a:xfrm>
            <a:prstGeom prst="bentConnector3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1088EBA-9580-28F0-8F03-9147A69477C7}"/>
                </a:ext>
              </a:extLst>
            </p:cNvPr>
            <p:cNvSpPr/>
            <p:nvPr/>
          </p:nvSpPr>
          <p:spPr>
            <a:xfrm>
              <a:off x="7411331" y="4290650"/>
              <a:ext cx="3681015" cy="3700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Slowest path exists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inside a 8x8 signed multiplier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Implemented as LUTs</a:t>
              </a: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22D2DA4C-85D6-ACB7-8A5A-9AC8184FA6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1055" y="4773795"/>
              <a:ext cx="1980445" cy="58611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8984A572-11C2-51E4-E11A-ED5D97BC287B}"/>
                </a:ext>
              </a:extLst>
            </p:cNvPr>
            <p:cNvCxnSpPr>
              <a:cxnSpLocks/>
            </p:cNvCxnSpPr>
            <p:nvPr/>
          </p:nvCxnSpPr>
          <p:spPr>
            <a:xfrm>
              <a:off x="5011713" y="4282255"/>
              <a:ext cx="1555165" cy="83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33E5DCC-E9E4-90FA-A5C8-A2A226ACDC12}"/>
                </a:ext>
              </a:extLst>
            </p:cNvPr>
            <p:cNvSpPr/>
            <p:nvPr/>
          </p:nvSpPr>
          <p:spPr>
            <a:xfrm>
              <a:off x="3967544" y="3578737"/>
              <a:ext cx="3681015" cy="37006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Clock cycle = 8ns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Reported maximum delay = 8.5ns / 9.2ns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36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Postscript – development process</a:t>
            </a:r>
            <a:endParaRPr lang="ko-KR" altLang="en-US" sz="28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F811866-360B-B9A6-D652-E763CC7FB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50" y="1258784"/>
            <a:ext cx="4259790" cy="319484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2E66DC-64BB-0DC4-383D-6A6778246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" y="1258784"/>
            <a:ext cx="5111750" cy="3194844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95B405D-3507-96CB-CBC3-0754F7A496CA}"/>
              </a:ext>
            </a:extLst>
          </p:cNvPr>
          <p:cNvSpPr txBox="1">
            <a:spLocks/>
          </p:cNvSpPr>
          <p:nvPr/>
        </p:nvSpPr>
        <p:spPr>
          <a:xfrm>
            <a:off x="838200" y="4908550"/>
            <a:ext cx="10515600" cy="1504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Used </a:t>
            </a:r>
            <a:r>
              <a:rPr lang="en-US" altLang="ko-KR" sz="2000" dirty="0" err="1"/>
              <a:t>Modelsim</a:t>
            </a:r>
            <a:r>
              <a:rPr lang="en-US" altLang="ko-KR" sz="2000" dirty="0"/>
              <a:t> for simulation</a:t>
            </a:r>
          </a:p>
          <a:p>
            <a:r>
              <a:rPr lang="en-US" altLang="ko-KR" sz="2000" dirty="0"/>
              <a:t>Everything worked as expected! - no hardware debugging session</a:t>
            </a:r>
          </a:p>
          <a:p>
            <a:r>
              <a:rPr lang="en-US" altLang="ko-KR" sz="2000" dirty="0"/>
              <a:t>So fun</a:t>
            </a:r>
          </a:p>
          <a:p>
            <a:r>
              <a:rPr lang="en-US" altLang="ko-KR" sz="2000" dirty="0"/>
              <a:t>I hate </a:t>
            </a:r>
            <a:r>
              <a:rPr lang="en-US" altLang="ko-KR" sz="2000" dirty="0" err="1"/>
              <a:t>Vivado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2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Postscript – development process</a:t>
            </a:r>
            <a:endParaRPr lang="ko-KR" altLang="en-US" sz="28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95B405D-3507-96CB-CBC3-0754F7A496CA}"/>
              </a:ext>
            </a:extLst>
          </p:cNvPr>
          <p:cNvSpPr txBox="1">
            <a:spLocks/>
          </p:cNvSpPr>
          <p:nvPr/>
        </p:nvSpPr>
        <p:spPr>
          <a:xfrm>
            <a:off x="838200" y="4908550"/>
            <a:ext cx="10515600" cy="150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Used </a:t>
            </a:r>
            <a:r>
              <a:rPr lang="en-US" altLang="ko-KR" sz="2000" dirty="0" err="1"/>
              <a:t>SystemVerilog</a:t>
            </a:r>
            <a:r>
              <a:rPr lang="en-US" altLang="ko-KR" sz="2000" dirty="0"/>
              <a:t> for ease of development (can declare 2D/3D array port)</a:t>
            </a:r>
          </a:p>
          <a:p>
            <a:r>
              <a:rPr lang="en-US" altLang="ko-KR" sz="2000" dirty="0"/>
              <a:t>Hardware verification was simply done by comparing the terminal outputs with the execution result of the C reference code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FA5756-FC3D-9F49-F106-BB52B0DEE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1258784"/>
            <a:ext cx="44323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Thank you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2587FA-4E12-7451-0215-14F8EEA7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9" y="1803400"/>
            <a:ext cx="4006851" cy="3505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EFA477-18C8-FD8C-D197-06AFD97CDB7F}"/>
              </a:ext>
            </a:extLst>
          </p:cNvPr>
          <p:cNvSpPr/>
          <p:nvPr/>
        </p:nvSpPr>
        <p:spPr>
          <a:xfrm>
            <a:off x="6303943" y="5330485"/>
            <a:ext cx="3786208" cy="41046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YM2151 – Yamaha(1983), 3us NMOS process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(github.com/ika-musume/IKAOPM)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92DBB1-7443-F9D3-2F16-C3836ADC9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52" y="1867312"/>
            <a:ext cx="3573838" cy="33679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CC2EF4-9838-5143-F47C-CD687161FECD}"/>
              </a:ext>
            </a:extLst>
          </p:cNvPr>
          <p:cNvSpPr/>
          <p:nvPr/>
        </p:nvSpPr>
        <p:spPr>
          <a:xfrm>
            <a:off x="1617643" y="5324135"/>
            <a:ext cx="3786208" cy="41046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MC68020 – Motorola(1984), 2um CMOS process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decapped</a:t>
            </a:r>
            <a:r>
              <a:rPr lang="en-US" altLang="ko-KR" sz="1200" dirty="0">
                <a:solidFill>
                  <a:schemeClr val="tx1"/>
                </a:solidFill>
              </a:rPr>
              <a:t>, to be imaged)</a:t>
            </a:r>
          </a:p>
        </p:txBody>
      </p:sp>
    </p:spTree>
    <p:extLst>
      <p:ext uri="{BB962C8B-B14F-4D97-AF65-F5344CB8AC3E}">
        <p14:creationId xmlns:p14="http://schemas.microsoft.com/office/powerpoint/2010/main" val="221658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EF7E6EB-2FF7-D481-BC3B-DB26A8E64C22}"/>
              </a:ext>
            </a:extLst>
          </p:cNvPr>
          <p:cNvSpPr/>
          <p:nvPr/>
        </p:nvSpPr>
        <p:spPr>
          <a:xfrm>
            <a:off x="3829557" y="1550742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이미지 입력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2082E8B-A205-DFE0-6419-51E35ED3325B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372853" y="1936295"/>
            <a:ext cx="0" cy="212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68A508-6010-C97D-872D-BFD0FB353C6F}"/>
              </a:ext>
            </a:extLst>
          </p:cNvPr>
          <p:cNvSpPr/>
          <p:nvPr/>
        </p:nvSpPr>
        <p:spPr>
          <a:xfrm>
            <a:off x="3829557" y="2148811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HSV</a:t>
            </a:r>
            <a:r>
              <a:rPr lang="ko-KR" altLang="en-US" sz="1100" dirty="0">
                <a:solidFill>
                  <a:schemeClr val="tx1"/>
                </a:solidFill>
              </a:rPr>
              <a:t>분리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113CD6B-0B71-6826-67CE-1CAAF9CEFF5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372853" y="2534364"/>
            <a:ext cx="0" cy="212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1C14A-ACF6-14C2-153E-150496D93555}"/>
              </a:ext>
            </a:extLst>
          </p:cNvPr>
          <p:cNvSpPr/>
          <p:nvPr/>
        </p:nvSpPr>
        <p:spPr>
          <a:xfrm>
            <a:off x="3829557" y="2746880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경로가 짧은 쪽을 선택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1DBE2C9-9E6E-24C0-CDC7-CAFD5239B50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77277" y="3132433"/>
            <a:ext cx="0" cy="212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8E1171-C049-D68D-88AC-B6658E8085FD}"/>
              </a:ext>
            </a:extLst>
          </p:cNvPr>
          <p:cNvSpPr/>
          <p:nvPr/>
        </p:nvSpPr>
        <p:spPr>
          <a:xfrm>
            <a:off x="3833981" y="3344949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경로의 꼭짓점 탐색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4AF33E3-215C-92EC-7569-3F64B0E4F27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372853" y="3725568"/>
            <a:ext cx="0" cy="212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9CCEE9-7C31-B18C-11B5-6E2A3E81102B}"/>
              </a:ext>
            </a:extLst>
          </p:cNvPr>
          <p:cNvSpPr/>
          <p:nvPr/>
        </p:nvSpPr>
        <p:spPr>
          <a:xfrm>
            <a:off x="3829557" y="3938084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차 </a:t>
            </a:r>
            <a:r>
              <a:rPr lang="en-US" altLang="ko-KR" sz="900" dirty="0">
                <a:solidFill>
                  <a:schemeClr val="tx1"/>
                </a:solidFill>
              </a:rPr>
              <a:t>perspective transform/crop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225F1B-D699-CE3C-A6AF-B82155E49A9B}"/>
              </a:ext>
            </a:extLst>
          </p:cNvPr>
          <p:cNvSpPr/>
          <p:nvPr/>
        </p:nvSpPr>
        <p:spPr>
          <a:xfrm>
            <a:off x="5411820" y="3340015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코너 마커 찾기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DC24E79-E6D8-A212-5B9E-A20E6F9551A1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 flipV="1">
            <a:off x="4916149" y="3532792"/>
            <a:ext cx="495671" cy="59806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EFBE5D-C33E-B726-127A-1AA65FB973B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950692" y="3725568"/>
            <a:ext cx="0" cy="212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3025E2-6A98-D2F7-6D00-795BFF79CC15}"/>
              </a:ext>
            </a:extLst>
          </p:cNvPr>
          <p:cNvSpPr/>
          <p:nvPr/>
        </p:nvSpPr>
        <p:spPr>
          <a:xfrm>
            <a:off x="5407396" y="3938084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>
                <a:solidFill>
                  <a:schemeClr val="tx1"/>
                </a:solidFill>
              </a:rPr>
              <a:t>차 </a:t>
            </a:r>
            <a:r>
              <a:rPr lang="en-US" altLang="ko-KR" sz="900" dirty="0">
                <a:solidFill>
                  <a:schemeClr val="tx1"/>
                </a:solidFill>
              </a:rPr>
              <a:t>perspective transform/crop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0C164-EC2E-B5CA-75D7-1503DC36F011}"/>
              </a:ext>
            </a:extLst>
          </p:cNvPr>
          <p:cNvSpPr/>
          <p:nvPr/>
        </p:nvSpPr>
        <p:spPr>
          <a:xfrm>
            <a:off x="6980810" y="2143877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과목 판별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6D1208-8B21-5FF1-F86C-B47AD44200B5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7524106" y="2529430"/>
            <a:ext cx="0" cy="212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B138A6-9A69-8168-8FEA-4E93E471DDFE}"/>
              </a:ext>
            </a:extLst>
          </p:cNvPr>
          <p:cNvSpPr/>
          <p:nvPr/>
        </p:nvSpPr>
        <p:spPr>
          <a:xfrm>
            <a:off x="6980810" y="2741946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과목별로 </a:t>
            </a:r>
            <a:r>
              <a:rPr lang="en-US" altLang="ko-KR" sz="1000" dirty="0">
                <a:solidFill>
                  <a:schemeClr val="tx1"/>
                </a:solidFill>
              </a:rPr>
              <a:t>OMR</a:t>
            </a:r>
            <a:r>
              <a:rPr lang="ko-KR" altLang="en-US" sz="1000" dirty="0">
                <a:solidFill>
                  <a:schemeClr val="tx1"/>
                </a:solidFill>
              </a:rPr>
              <a:t>마킹 체크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4C237A9-BCBD-4126-419A-61EAA3901B6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524106" y="3127499"/>
            <a:ext cx="0" cy="212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6BA6AA-FBA0-CECE-0C3A-4C5259D69F04}"/>
              </a:ext>
            </a:extLst>
          </p:cNvPr>
          <p:cNvSpPr/>
          <p:nvPr/>
        </p:nvSpPr>
        <p:spPr>
          <a:xfrm>
            <a:off x="6980810" y="3340015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답지 </a:t>
            </a:r>
            <a:r>
              <a:rPr lang="en-US" altLang="ko-KR" sz="1000" dirty="0">
                <a:solidFill>
                  <a:schemeClr val="tx1"/>
                </a:solidFill>
              </a:rPr>
              <a:t>txt</a:t>
            </a:r>
            <a:r>
              <a:rPr lang="ko-KR" altLang="en-US" sz="1000" dirty="0">
                <a:solidFill>
                  <a:schemeClr val="tx1"/>
                </a:solidFill>
              </a:rPr>
              <a:t>와 비교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B5AE557-DE01-A201-183E-D38AC06729F4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528530" y="3725568"/>
            <a:ext cx="0" cy="212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289ABC-7A10-8813-975E-05158EF6E3C9}"/>
              </a:ext>
            </a:extLst>
          </p:cNvPr>
          <p:cNvSpPr/>
          <p:nvPr/>
        </p:nvSpPr>
        <p:spPr>
          <a:xfrm>
            <a:off x="6985234" y="3938084"/>
            <a:ext cx="1086592" cy="38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결과 출력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06A2E33-2E4C-4429-6238-FB1D2D8256B3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493988" y="2336654"/>
            <a:ext cx="486822" cy="179420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7A29C-B5BD-2880-9399-90594DDC27E4}"/>
              </a:ext>
            </a:extLst>
          </p:cNvPr>
          <p:cNvSpPr/>
          <p:nvPr/>
        </p:nvSpPr>
        <p:spPr>
          <a:xfrm>
            <a:off x="3829557" y="1191967"/>
            <a:ext cx="1086592" cy="3855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cropSheet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6A6A90-A425-BD02-76F0-C89E2652F162}"/>
              </a:ext>
            </a:extLst>
          </p:cNvPr>
          <p:cNvSpPr/>
          <p:nvPr/>
        </p:nvSpPr>
        <p:spPr>
          <a:xfrm>
            <a:off x="5411820" y="2957391"/>
            <a:ext cx="1086592" cy="3855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alignSheet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2522FF-E7E8-13FB-3926-7C9C9AF20F4E}"/>
              </a:ext>
            </a:extLst>
          </p:cNvPr>
          <p:cNvSpPr/>
          <p:nvPr/>
        </p:nvSpPr>
        <p:spPr>
          <a:xfrm>
            <a:off x="8071826" y="2143877"/>
            <a:ext cx="1086592" cy="3855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evalSubject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1C0C2D-476F-9257-720C-4E1AF8DB369F}"/>
              </a:ext>
            </a:extLst>
          </p:cNvPr>
          <p:cNvSpPr/>
          <p:nvPr/>
        </p:nvSpPr>
        <p:spPr>
          <a:xfrm>
            <a:off x="8076250" y="2764614"/>
            <a:ext cx="1086592" cy="3855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eval*()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isMarked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5381A4E-3089-40E5-00C7-40B82D024AF2}"/>
              </a:ext>
            </a:extLst>
          </p:cNvPr>
          <p:cNvSpPr/>
          <p:nvPr/>
        </p:nvSpPr>
        <p:spPr>
          <a:xfrm>
            <a:off x="8071826" y="3340014"/>
            <a:ext cx="1086592" cy="3855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compareSol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4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Elaboration – what do we need to do?</a:t>
            </a:r>
            <a:endParaRPr lang="ko-KR" altLang="en-US" sz="28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EC819CA-709B-92A7-7161-1496A0325631}"/>
              </a:ext>
            </a:extLst>
          </p:cNvPr>
          <p:cNvCxnSpPr>
            <a:stCxn id="11" idx="3"/>
          </p:cNvCxnSpPr>
          <p:nvPr/>
        </p:nvCxnSpPr>
        <p:spPr>
          <a:xfrm flipV="1">
            <a:off x="2963035" y="4037610"/>
            <a:ext cx="967697" cy="69747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5C56D3-B517-D95F-7310-E4CDC547E305}"/>
              </a:ext>
            </a:extLst>
          </p:cNvPr>
          <p:cNvGrpSpPr/>
          <p:nvPr/>
        </p:nvGrpSpPr>
        <p:grpSpPr>
          <a:xfrm>
            <a:off x="592418" y="3987730"/>
            <a:ext cx="3409566" cy="1868388"/>
            <a:chOff x="592418" y="3987730"/>
            <a:chExt cx="3409566" cy="186838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0E75B2-8520-64FB-CD49-8B9623558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000" y="3987730"/>
              <a:ext cx="1426035" cy="149471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25B5505-740E-4AB6-377F-75F8E8FD0135}"/>
                </a:ext>
              </a:extLst>
            </p:cNvPr>
            <p:cNvSpPr/>
            <p:nvPr/>
          </p:nvSpPr>
          <p:spPr>
            <a:xfrm>
              <a:off x="592418" y="5462252"/>
              <a:ext cx="3409566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Flattened MNIST dataset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E367629-5059-1290-5AC3-8A3B39786A90}"/>
              </a:ext>
            </a:extLst>
          </p:cNvPr>
          <p:cNvGrpSpPr/>
          <p:nvPr/>
        </p:nvGrpSpPr>
        <p:grpSpPr>
          <a:xfrm>
            <a:off x="585846" y="1758536"/>
            <a:ext cx="4227617" cy="2804557"/>
            <a:chOff x="585846" y="1758536"/>
            <a:chExt cx="4227617" cy="280455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1AA709-76F3-A66B-4F81-61424F67CCD9}"/>
                </a:ext>
              </a:extLst>
            </p:cNvPr>
            <p:cNvSpPr/>
            <p:nvPr/>
          </p:nvSpPr>
          <p:spPr>
            <a:xfrm>
              <a:off x="1206335" y="2155370"/>
              <a:ext cx="2410691" cy="11044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E099C5-62DB-42C0-DB44-85521E5C33A6}"/>
                </a:ext>
              </a:extLst>
            </p:cNvPr>
            <p:cNvSpPr/>
            <p:nvPr/>
          </p:nvSpPr>
          <p:spPr>
            <a:xfrm rot="5400000">
              <a:off x="2897579" y="3256808"/>
              <a:ext cx="2410691" cy="20188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AB8933-FD75-36FC-E647-B74CD9495C46}"/>
                </a:ext>
              </a:extLst>
            </p:cNvPr>
            <p:cNvSpPr/>
            <p:nvPr/>
          </p:nvSpPr>
          <p:spPr>
            <a:xfrm>
              <a:off x="2078180" y="1758536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784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3BF6A2-F163-3B89-D094-98CDECD5F521}"/>
                </a:ext>
              </a:extLst>
            </p:cNvPr>
            <p:cNvSpPr/>
            <p:nvPr/>
          </p:nvSpPr>
          <p:spPr>
            <a:xfrm>
              <a:off x="585846" y="2510639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256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FCF9BD-D0A3-FC44-C078-17E208A2D270}"/>
                </a:ext>
              </a:extLst>
            </p:cNvPr>
            <p:cNvSpPr/>
            <p:nvPr/>
          </p:nvSpPr>
          <p:spPr>
            <a:xfrm>
              <a:off x="3769424" y="1758536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3AEF76-F949-5F20-0F27-281AF20B3906}"/>
                </a:ext>
              </a:extLst>
            </p:cNvPr>
            <p:cNvSpPr/>
            <p:nvPr/>
          </p:nvSpPr>
          <p:spPr>
            <a:xfrm>
              <a:off x="4146464" y="3160815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784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4E335D-80F1-5FB8-8C01-87E6B2246D84}"/>
                </a:ext>
              </a:extLst>
            </p:cNvPr>
            <p:cNvSpPr/>
            <p:nvPr/>
          </p:nvSpPr>
          <p:spPr>
            <a:xfrm>
              <a:off x="2075210" y="2510639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W1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6663F5-D061-A97C-5D89-674A61F6837A}"/>
                </a:ext>
              </a:extLst>
            </p:cNvPr>
            <p:cNvSpPr/>
            <p:nvPr/>
          </p:nvSpPr>
          <p:spPr>
            <a:xfrm>
              <a:off x="3476006" y="2510639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1707D9F-CAA3-4A13-7B6D-E3C63B41D82C}"/>
              </a:ext>
            </a:extLst>
          </p:cNvPr>
          <p:cNvGrpSpPr/>
          <p:nvPr/>
        </p:nvGrpSpPr>
        <p:grpSpPr>
          <a:xfrm>
            <a:off x="5145638" y="1772515"/>
            <a:ext cx="3224659" cy="1796147"/>
            <a:chOff x="4874679" y="1829788"/>
            <a:chExt cx="3224659" cy="179614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AB64B8-0AEE-7BFD-0469-035E8B15AE98}"/>
                </a:ext>
              </a:extLst>
            </p:cNvPr>
            <p:cNvSpPr/>
            <p:nvPr/>
          </p:nvSpPr>
          <p:spPr>
            <a:xfrm>
              <a:off x="5465765" y="2223655"/>
              <a:ext cx="1405102" cy="7521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309527-CD99-206A-378A-2C0D3EA8232D}"/>
                </a:ext>
              </a:extLst>
            </p:cNvPr>
            <p:cNvSpPr/>
            <p:nvPr/>
          </p:nvSpPr>
          <p:spPr>
            <a:xfrm>
              <a:off x="5834816" y="1829788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256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521416D-C106-BB6C-FB6B-D31D721604A7}"/>
                </a:ext>
              </a:extLst>
            </p:cNvPr>
            <p:cNvSpPr/>
            <p:nvPr/>
          </p:nvSpPr>
          <p:spPr>
            <a:xfrm>
              <a:off x="4874679" y="2348342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128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592A83-05BE-C63E-719E-471DA388E2AB}"/>
                </a:ext>
              </a:extLst>
            </p:cNvPr>
            <p:cNvSpPr/>
            <p:nvPr/>
          </p:nvSpPr>
          <p:spPr>
            <a:xfrm>
              <a:off x="5840754" y="2392385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W2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4DD-F8BA-478F-7B2D-807DD128716B}"/>
                </a:ext>
              </a:extLst>
            </p:cNvPr>
            <p:cNvSpPr/>
            <p:nvPr/>
          </p:nvSpPr>
          <p:spPr>
            <a:xfrm rot="5400000">
              <a:off x="6659873" y="2823856"/>
              <a:ext cx="1402279" cy="201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089DBB9-57B5-4C9D-E032-5F892C6FD378}"/>
                </a:ext>
              </a:extLst>
            </p:cNvPr>
            <p:cNvSpPr/>
            <p:nvPr/>
          </p:nvSpPr>
          <p:spPr>
            <a:xfrm>
              <a:off x="7432339" y="2727863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256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13611BE-0B63-0D1B-CDEF-1BE0606DAADB}"/>
                </a:ext>
              </a:extLst>
            </p:cNvPr>
            <p:cNvSpPr/>
            <p:nvPr/>
          </p:nvSpPr>
          <p:spPr>
            <a:xfrm>
              <a:off x="7027512" y="1831073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A47AE1E-22AA-95E8-546C-40A5C565C637}"/>
                </a:ext>
              </a:extLst>
            </p:cNvPr>
            <p:cNvSpPr/>
            <p:nvPr/>
          </p:nvSpPr>
          <p:spPr>
            <a:xfrm>
              <a:off x="6740313" y="2420589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D9EE8FF-5672-0DAF-011C-3BB44B8A5040}"/>
              </a:ext>
            </a:extLst>
          </p:cNvPr>
          <p:cNvGrpSpPr/>
          <p:nvPr/>
        </p:nvGrpSpPr>
        <p:grpSpPr>
          <a:xfrm>
            <a:off x="8740681" y="1772515"/>
            <a:ext cx="2486053" cy="1210296"/>
            <a:chOff x="8065725" y="1829788"/>
            <a:chExt cx="2486053" cy="121029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EE7F53-E5C9-5805-5636-AA48F6609A9F}"/>
                </a:ext>
              </a:extLst>
            </p:cNvPr>
            <p:cNvSpPr/>
            <p:nvPr/>
          </p:nvSpPr>
          <p:spPr>
            <a:xfrm>
              <a:off x="8614008" y="2222171"/>
              <a:ext cx="702551" cy="4557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AF40B3E-25E1-4EAB-2A8E-E8FFC0560CEE}"/>
                </a:ext>
              </a:extLst>
            </p:cNvPr>
            <p:cNvSpPr/>
            <p:nvPr/>
          </p:nvSpPr>
          <p:spPr>
            <a:xfrm>
              <a:off x="8614008" y="1843767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128</a:t>
              </a:r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C31DE4-E1A3-F2C5-CE27-C6DE4E01C0E8}"/>
                </a:ext>
              </a:extLst>
            </p:cNvPr>
            <p:cNvSpPr/>
            <p:nvPr/>
          </p:nvSpPr>
          <p:spPr>
            <a:xfrm>
              <a:off x="8065725" y="2253095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10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613CCB5-A1BA-D9A8-1F1F-D5ABC8F4B6F3}"/>
                </a:ext>
              </a:extLst>
            </p:cNvPr>
            <p:cNvSpPr/>
            <p:nvPr/>
          </p:nvSpPr>
          <p:spPr>
            <a:xfrm>
              <a:off x="8631783" y="2253095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W3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00A904-7519-C64B-0BBB-AE5DB7691F50}"/>
                </a:ext>
              </a:extLst>
            </p:cNvPr>
            <p:cNvSpPr/>
            <p:nvPr/>
          </p:nvSpPr>
          <p:spPr>
            <a:xfrm rot="5400000">
              <a:off x="9421134" y="2530187"/>
              <a:ext cx="817913" cy="2018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003E368-1761-ABAD-945A-AF9088E4219A}"/>
                </a:ext>
              </a:extLst>
            </p:cNvPr>
            <p:cNvSpPr/>
            <p:nvPr/>
          </p:nvSpPr>
          <p:spPr>
            <a:xfrm>
              <a:off x="9884779" y="2434194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128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23119B4-A907-BCB5-B73C-7E25A5978B1A}"/>
                </a:ext>
              </a:extLst>
            </p:cNvPr>
            <p:cNvSpPr/>
            <p:nvPr/>
          </p:nvSpPr>
          <p:spPr>
            <a:xfrm>
              <a:off x="9496590" y="1829788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7A55417-474A-0A1E-3F57-FC67C199D8EA}"/>
                </a:ext>
              </a:extLst>
            </p:cNvPr>
            <p:cNvSpPr/>
            <p:nvPr/>
          </p:nvSpPr>
          <p:spPr>
            <a:xfrm>
              <a:off x="9207131" y="2222170"/>
              <a:ext cx="666999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×</a:t>
              </a:r>
              <a:endParaRPr lang="ko-KR" altLang="en-US" dirty="0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5B973-9491-8F29-6284-3453050E7D81}"/>
              </a:ext>
            </a:extLst>
          </p:cNvPr>
          <p:cNvSpPr/>
          <p:nvPr/>
        </p:nvSpPr>
        <p:spPr>
          <a:xfrm>
            <a:off x="9123051" y="4165626"/>
            <a:ext cx="1426035" cy="113891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“0”</a:t>
            </a:r>
            <a:endParaRPr lang="ko-KR" altLang="en-US" sz="5400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F61E975-B91D-C149-8BBB-7C94B028BD98}"/>
              </a:ext>
            </a:extLst>
          </p:cNvPr>
          <p:cNvCxnSpPr>
            <a:cxnSpLocks/>
          </p:cNvCxnSpPr>
          <p:nvPr/>
        </p:nvCxnSpPr>
        <p:spPr>
          <a:xfrm>
            <a:off x="3883764" y="2731222"/>
            <a:ext cx="3557138" cy="6265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BA461D-9122-EA6C-755D-D8FFBE5E247E}"/>
              </a:ext>
            </a:extLst>
          </p:cNvPr>
          <p:cNvCxnSpPr>
            <a:cxnSpLocks/>
          </p:cNvCxnSpPr>
          <p:nvPr/>
        </p:nvCxnSpPr>
        <p:spPr>
          <a:xfrm>
            <a:off x="7449400" y="2586467"/>
            <a:ext cx="2847259" cy="244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41FE4F8-7060-CC70-50A1-F3DF6048D622}"/>
              </a:ext>
            </a:extLst>
          </p:cNvPr>
          <p:cNvCxnSpPr>
            <a:cxnSpLocks/>
            <a:stCxn id="42" idx="2"/>
            <a:endCxn id="47" idx="0"/>
          </p:cNvCxnSpPr>
          <p:nvPr/>
        </p:nvCxnSpPr>
        <p:spPr>
          <a:xfrm flipH="1">
            <a:off x="9836069" y="2558763"/>
            <a:ext cx="379518" cy="16068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02E69A3-84BA-3851-A676-A4E5DBC98AC4}"/>
              </a:ext>
            </a:extLst>
          </p:cNvPr>
          <p:cNvGrpSpPr/>
          <p:nvPr/>
        </p:nvGrpSpPr>
        <p:grpSpPr>
          <a:xfrm>
            <a:off x="794110" y="1182579"/>
            <a:ext cx="3523326" cy="730635"/>
            <a:chOff x="794110" y="1182579"/>
            <a:chExt cx="3523326" cy="73063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0A5C61-9C52-7BB2-C3CB-CFB0D65681ED}"/>
                </a:ext>
              </a:extLst>
            </p:cNvPr>
            <p:cNvSpPr/>
            <p:nvPr/>
          </p:nvSpPr>
          <p:spPr>
            <a:xfrm>
              <a:off x="938829" y="1182579"/>
              <a:ext cx="3233888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LAYER 1</a:t>
              </a:r>
              <a:endParaRPr lang="ko-KR" altLang="en-US" b="1" dirty="0"/>
            </a:p>
          </p:txBody>
        </p:sp>
        <p:sp>
          <p:nvSpPr>
            <p:cNvPr id="33" name="오른쪽 대괄호 32">
              <a:extLst>
                <a:ext uri="{FF2B5EF4-FFF2-40B4-BE49-F238E27FC236}">
                  <a16:creationId xmlns:a16="http://schemas.microsoft.com/office/drawing/2014/main" id="{774F09CB-28B7-F01E-8F2B-14CD3C41BBCA}"/>
                </a:ext>
              </a:extLst>
            </p:cNvPr>
            <p:cNvSpPr/>
            <p:nvPr/>
          </p:nvSpPr>
          <p:spPr>
            <a:xfrm rot="16200000">
              <a:off x="2376947" y="-27275"/>
              <a:ext cx="357652" cy="3523326"/>
            </a:xfrm>
            <a:prstGeom prst="rightBracket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7887544-D7D5-AC74-0894-F21F67603342}"/>
              </a:ext>
            </a:extLst>
          </p:cNvPr>
          <p:cNvGrpSpPr/>
          <p:nvPr/>
        </p:nvGrpSpPr>
        <p:grpSpPr>
          <a:xfrm>
            <a:off x="4954090" y="1169149"/>
            <a:ext cx="3233888" cy="737456"/>
            <a:chOff x="4954090" y="1169149"/>
            <a:chExt cx="3233888" cy="73745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490791C-06CA-7C8C-A52E-12C1610FC46F}"/>
                </a:ext>
              </a:extLst>
            </p:cNvPr>
            <p:cNvSpPr/>
            <p:nvPr/>
          </p:nvSpPr>
          <p:spPr>
            <a:xfrm>
              <a:off x="4954090" y="1169149"/>
              <a:ext cx="3233888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LAYER 2</a:t>
              </a:r>
              <a:endParaRPr lang="ko-KR" altLang="en-US" b="1" dirty="0"/>
            </a:p>
          </p:txBody>
        </p:sp>
        <p:sp>
          <p:nvSpPr>
            <p:cNvPr id="44" name="오른쪽 대괄호 43">
              <a:extLst>
                <a:ext uri="{FF2B5EF4-FFF2-40B4-BE49-F238E27FC236}">
                  <a16:creationId xmlns:a16="http://schemas.microsoft.com/office/drawing/2014/main" id="{11287323-D172-FBD8-DDD0-AF42E43F9653}"/>
                </a:ext>
              </a:extLst>
            </p:cNvPr>
            <p:cNvSpPr/>
            <p:nvPr/>
          </p:nvSpPr>
          <p:spPr>
            <a:xfrm rot="16200000">
              <a:off x="6392208" y="333343"/>
              <a:ext cx="357652" cy="2788872"/>
            </a:xfrm>
            <a:prstGeom prst="rightBracket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9AFA8EC-62E8-CA9B-12F3-3070DF06FE4C}"/>
              </a:ext>
            </a:extLst>
          </p:cNvPr>
          <p:cNvGrpSpPr/>
          <p:nvPr/>
        </p:nvGrpSpPr>
        <p:grpSpPr>
          <a:xfrm>
            <a:off x="8342420" y="1178503"/>
            <a:ext cx="3233888" cy="716700"/>
            <a:chOff x="8342420" y="1178503"/>
            <a:chExt cx="3233888" cy="7167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BC7C226-CF8E-470D-13C5-ED4F72F85628}"/>
                </a:ext>
              </a:extLst>
            </p:cNvPr>
            <p:cNvSpPr/>
            <p:nvPr/>
          </p:nvSpPr>
          <p:spPr>
            <a:xfrm>
              <a:off x="8342420" y="1178503"/>
              <a:ext cx="3233888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LAYER 3</a:t>
              </a:r>
              <a:endParaRPr lang="ko-KR" altLang="en-US" b="1" dirty="0"/>
            </a:p>
          </p:txBody>
        </p:sp>
        <p:sp>
          <p:nvSpPr>
            <p:cNvPr id="51" name="오른쪽 대괄호 50">
              <a:extLst>
                <a:ext uri="{FF2B5EF4-FFF2-40B4-BE49-F238E27FC236}">
                  <a16:creationId xmlns:a16="http://schemas.microsoft.com/office/drawing/2014/main" id="{BF835A2A-76A8-5B44-71AB-5880AC443391}"/>
                </a:ext>
              </a:extLst>
            </p:cNvPr>
            <p:cNvSpPr/>
            <p:nvPr/>
          </p:nvSpPr>
          <p:spPr>
            <a:xfrm rot="16200000">
              <a:off x="9765106" y="735634"/>
              <a:ext cx="357652" cy="1961485"/>
            </a:xfrm>
            <a:prstGeom prst="rightBracket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5F54A9-34D7-3C6E-93B8-E1CD73037017}"/>
              </a:ext>
            </a:extLst>
          </p:cNvPr>
          <p:cNvGrpSpPr/>
          <p:nvPr/>
        </p:nvGrpSpPr>
        <p:grpSpPr>
          <a:xfrm>
            <a:off x="4268705" y="3855584"/>
            <a:ext cx="3409566" cy="2637291"/>
            <a:chOff x="4268705" y="3855584"/>
            <a:chExt cx="3409566" cy="263729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8570AE2-9BEF-DD64-C1A7-E32342513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9419" y="3855584"/>
              <a:ext cx="1928715" cy="2068777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6748BFF-DEEB-BFB3-6603-B6AB8A0AEDC6}"/>
                </a:ext>
              </a:extLst>
            </p:cNvPr>
            <p:cNvSpPr/>
            <p:nvPr/>
          </p:nvSpPr>
          <p:spPr>
            <a:xfrm>
              <a:off x="4268705" y="6099009"/>
              <a:ext cx="3409566" cy="3938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Fully connected neural network accelerator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6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Elaboration – FPGA resources</a:t>
            </a:r>
            <a:endParaRPr lang="ko-KR" altLang="en-US" sz="28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C2AC0B4-6CE6-C0B4-7E39-246DFCBA40EF}"/>
              </a:ext>
            </a:extLst>
          </p:cNvPr>
          <p:cNvGrpSpPr/>
          <p:nvPr/>
        </p:nvGrpSpPr>
        <p:grpSpPr>
          <a:xfrm>
            <a:off x="4508231" y="4160874"/>
            <a:ext cx="2476500" cy="2169041"/>
            <a:chOff x="4508231" y="4160874"/>
            <a:chExt cx="2476500" cy="216904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CC3FDD-C1EB-D4FC-AE0D-9CE554B42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231" y="4160874"/>
              <a:ext cx="2476500" cy="179959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C16FBA-B1A2-E6F0-D003-A14BAB7DC966}"/>
                </a:ext>
              </a:extLst>
            </p:cNvPr>
            <p:cNvSpPr/>
            <p:nvPr/>
          </p:nvSpPr>
          <p:spPr>
            <a:xfrm>
              <a:off x="4960606" y="5786569"/>
              <a:ext cx="1571750" cy="54334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Z-7020</a:t>
              </a:r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E40B44-95EF-2603-0339-D77AC459D12F}"/>
              </a:ext>
            </a:extLst>
          </p:cNvPr>
          <p:cNvGrpSpPr/>
          <p:nvPr/>
        </p:nvGrpSpPr>
        <p:grpSpPr>
          <a:xfrm>
            <a:off x="991361" y="2260083"/>
            <a:ext cx="2462276" cy="4108966"/>
            <a:chOff x="991361" y="2260083"/>
            <a:chExt cx="2462276" cy="410896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4786CD2-AEDC-4B71-BD05-E05301FF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924" y="2260083"/>
              <a:ext cx="2053151" cy="3357008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E3AE9B4-7A5C-A839-C652-12D4CD3DB73D}"/>
                </a:ext>
              </a:extLst>
            </p:cNvPr>
            <p:cNvSpPr/>
            <p:nvPr/>
          </p:nvSpPr>
          <p:spPr>
            <a:xfrm>
              <a:off x="991361" y="5683344"/>
              <a:ext cx="2462276" cy="68570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RAMB36E1</a:t>
              </a:r>
            </a:p>
            <a:p>
              <a:pPr algn="ctr"/>
              <a:r>
                <a:rPr lang="en-US" altLang="ko-KR" dirty="0"/>
                <a:t>supports TDP RAM</a:t>
              </a:r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99EBE4-B86C-0759-6327-FBEC9BCD8AEE}"/>
              </a:ext>
            </a:extLst>
          </p:cNvPr>
          <p:cNvGrpSpPr/>
          <p:nvPr/>
        </p:nvGrpSpPr>
        <p:grpSpPr>
          <a:xfrm>
            <a:off x="3760900" y="1422097"/>
            <a:ext cx="4275138" cy="2616640"/>
            <a:chOff x="3760900" y="1422097"/>
            <a:chExt cx="4275138" cy="26166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B452A25-495B-42F2-9E03-963D6DBD1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900" y="2168767"/>
              <a:ext cx="4275138" cy="186997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174AD67-E19C-57B2-EAFD-B2BA8A42BBAB}"/>
                </a:ext>
              </a:extLst>
            </p:cNvPr>
            <p:cNvSpPr/>
            <p:nvPr/>
          </p:nvSpPr>
          <p:spPr>
            <a:xfrm>
              <a:off x="4225838" y="1422097"/>
              <a:ext cx="3054081" cy="68570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DSP48E1</a:t>
              </a:r>
            </a:p>
            <a:p>
              <a:pPr algn="ctr"/>
              <a:r>
                <a:rPr lang="en-US" altLang="ko-KR" dirty="0"/>
                <a:t>does math </a:t>
              </a:r>
              <a:r>
                <a:rPr lang="en-US" altLang="ko-KR" b="1" dirty="0"/>
                <a:t>way too “fast”</a:t>
              </a:r>
              <a:endParaRPr lang="ko-KR" altLang="en-US" b="1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FCD0C9B-B0A1-E6F3-6C26-5FC1E6786A45}"/>
              </a:ext>
            </a:extLst>
          </p:cNvPr>
          <p:cNvGrpSpPr/>
          <p:nvPr/>
        </p:nvGrpSpPr>
        <p:grpSpPr>
          <a:xfrm>
            <a:off x="8243887" y="2722012"/>
            <a:ext cx="3382963" cy="2961332"/>
            <a:chOff x="8243887" y="2722012"/>
            <a:chExt cx="3382963" cy="296133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D2109EA-BB89-5885-4DDB-42DE509B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887" y="3534227"/>
              <a:ext cx="3382963" cy="2149117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EC74808-9AD4-3233-1176-B5301E6C08BE}"/>
                </a:ext>
              </a:extLst>
            </p:cNvPr>
            <p:cNvSpPr/>
            <p:nvPr/>
          </p:nvSpPr>
          <p:spPr>
            <a:xfrm>
              <a:off x="8547863" y="2722012"/>
              <a:ext cx="3078987" cy="68570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6-input LUT</a:t>
              </a:r>
            </a:p>
            <a:p>
              <a:pPr algn="ctr"/>
              <a:r>
                <a:rPr lang="en-US" altLang="ko-KR" dirty="0"/>
                <a:t>3-operand addition fluently</a:t>
              </a:r>
              <a:endParaRPr lang="ko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F84B925-6BDC-AA2E-2514-119A30C0D7D1}"/>
              </a:ext>
            </a:extLst>
          </p:cNvPr>
          <p:cNvGrpSpPr/>
          <p:nvPr/>
        </p:nvGrpSpPr>
        <p:grpSpPr>
          <a:xfrm>
            <a:off x="6815362" y="596861"/>
            <a:ext cx="4417787" cy="1792621"/>
            <a:chOff x="6815362" y="596861"/>
            <a:chExt cx="4417787" cy="1792621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8B2F145-4AC5-6D7D-29F0-4E77CCAA0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038" y="596861"/>
              <a:ext cx="1512237" cy="1099396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7A4D381-6F0C-89CA-8020-5B95046D3E7C}"/>
                </a:ext>
              </a:extLst>
            </p:cNvPr>
            <p:cNvSpPr/>
            <p:nvPr/>
          </p:nvSpPr>
          <p:spPr>
            <a:xfrm>
              <a:off x="6815362" y="1703777"/>
              <a:ext cx="4417787" cy="68570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than the TRW’s bipolar multiplier…</a:t>
              </a:r>
            </a:p>
            <a:p>
              <a:pPr algn="ctr"/>
              <a:r>
                <a:rPr lang="en-US" altLang="ko-KR" dirty="0"/>
                <a:t>                                 (165ns)</a:t>
              </a:r>
              <a:endParaRPr lang="ko-KR" altLang="en-US" dirty="0"/>
            </a:p>
          </p:txBody>
        </p: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3C277EDB-1B60-B48F-A998-7C0C4E66419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671507" y="1021227"/>
              <a:ext cx="1265773" cy="912587"/>
            </a:xfrm>
            <a:prstGeom prst="curvedConnector3">
              <a:avLst>
                <a:gd name="adj1" fmla="val -22240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4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Basic ideas – matrix calc method</a:t>
            </a:r>
            <a:endParaRPr lang="ko-KR" altLang="en-US" sz="2800" dirty="0"/>
          </a:p>
        </p:txBody>
      </p:sp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5C485BAB-9C3B-9812-7803-9842C8174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643793"/>
              </p:ext>
            </p:extLst>
          </p:nvPr>
        </p:nvGraphicFramePr>
        <p:xfrm>
          <a:off x="765999" y="3083081"/>
          <a:ext cx="2093932" cy="20199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23483">
                  <a:extLst>
                    <a:ext uri="{9D8B030D-6E8A-4147-A177-3AD203B41FA5}">
                      <a16:colId xmlns:a16="http://schemas.microsoft.com/office/drawing/2014/main" val="1800150184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4160654595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847396539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1909684206"/>
                    </a:ext>
                  </a:extLst>
                </a:gridCol>
              </a:tblGrid>
              <a:tr h="50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1</a:t>
                      </a:r>
                      <a:endParaRPr lang="ko-KR" altLang="en-US" sz="1800" b="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2</a:t>
                      </a:r>
                      <a:endParaRPr lang="ko-KR" altLang="en-US" sz="1800" b="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3</a:t>
                      </a:r>
                      <a:endParaRPr lang="ko-KR" altLang="en-US" sz="1800" b="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4</a:t>
                      </a:r>
                      <a:endParaRPr lang="ko-KR" altLang="en-US" sz="1800" b="0" dirty="0"/>
                    </a:p>
                  </a:txBody>
                  <a:tcPr marL="152610" marR="152610" marT="76305" marB="76305" anchor="ctr"/>
                </a:tc>
                <a:extLst>
                  <a:ext uri="{0D108BD9-81ED-4DB2-BD59-A6C34878D82A}">
                    <a16:rowId xmlns:a16="http://schemas.microsoft.com/office/drawing/2014/main" val="1134918852"/>
                  </a:ext>
                </a:extLst>
              </a:tr>
              <a:tr h="50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extLst>
                  <a:ext uri="{0D108BD9-81ED-4DB2-BD59-A6C34878D82A}">
                    <a16:rowId xmlns:a16="http://schemas.microsoft.com/office/drawing/2014/main" val="1238328611"/>
                  </a:ext>
                </a:extLst>
              </a:tr>
              <a:tr h="50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3</a:t>
                      </a:r>
                      <a:endParaRPr lang="ko-KR" altLang="en-US" sz="180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extLst>
                  <a:ext uri="{0D108BD9-81ED-4DB2-BD59-A6C34878D82A}">
                    <a16:rowId xmlns:a16="http://schemas.microsoft.com/office/drawing/2014/main" val="2230615339"/>
                  </a:ext>
                </a:extLst>
              </a:tr>
              <a:tr h="50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extLst>
                  <a:ext uri="{0D108BD9-81ED-4DB2-BD59-A6C34878D82A}">
                    <a16:rowId xmlns:a16="http://schemas.microsoft.com/office/drawing/2014/main" val="3507684754"/>
                  </a:ext>
                </a:extLst>
              </a:tr>
            </a:tbl>
          </a:graphicData>
        </a:graphic>
      </p:graphicFrame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8AA4683B-DC54-FEA6-E1EB-1BBC96168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20058"/>
              </p:ext>
            </p:extLst>
          </p:nvPr>
        </p:nvGraphicFramePr>
        <p:xfrm>
          <a:off x="765999" y="2359808"/>
          <a:ext cx="2093932" cy="5165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3483">
                  <a:extLst>
                    <a:ext uri="{9D8B030D-6E8A-4147-A177-3AD203B41FA5}">
                      <a16:colId xmlns:a16="http://schemas.microsoft.com/office/drawing/2014/main" val="1243045162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1592702711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2135888561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3082544757"/>
                    </a:ext>
                  </a:extLst>
                </a:gridCol>
              </a:tblGrid>
              <a:tr h="516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423004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6019B61-2080-415A-34EC-4109286947B8}"/>
              </a:ext>
            </a:extLst>
          </p:cNvPr>
          <p:cNvCxnSpPr>
            <a:cxnSpLocks/>
          </p:cNvCxnSpPr>
          <p:nvPr/>
        </p:nvCxnSpPr>
        <p:spPr>
          <a:xfrm>
            <a:off x="765999" y="2151991"/>
            <a:ext cx="20939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C2916A-2367-656C-4D14-33396E0614FE}"/>
              </a:ext>
            </a:extLst>
          </p:cNvPr>
          <p:cNvSpPr/>
          <p:nvPr/>
        </p:nvSpPr>
        <p:spPr>
          <a:xfrm>
            <a:off x="938147" y="1758125"/>
            <a:ext cx="1749635" cy="39386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accumulation</a:t>
            </a:r>
            <a:endParaRPr lang="ko-KR" altLang="en-US" dirty="0"/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A79B9ED5-10C2-EAB7-F569-CE36E8710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449767"/>
              </p:ext>
            </p:extLst>
          </p:nvPr>
        </p:nvGraphicFramePr>
        <p:xfrm>
          <a:off x="3217510" y="3083080"/>
          <a:ext cx="521196" cy="20199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21196">
                  <a:extLst>
                    <a:ext uri="{9D8B030D-6E8A-4147-A177-3AD203B41FA5}">
                      <a16:colId xmlns:a16="http://schemas.microsoft.com/office/drawing/2014/main" val="350408911"/>
                    </a:ext>
                  </a:extLst>
                </a:gridCol>
              </a:tblGrid>
              <a:tr h="50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acc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278811"/>
                  </a:ext>
                </a:extLst>
              </a:tr>
              <a:tr h="504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acc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981438"/>
                  </a:ext>
                </a:extLst>
              </a:tr>
              <a:tr h="504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acc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994854"/>
                  </a:ext>
                </a:extLst>
              </a:tr>
              <a:tr h="504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acc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836457"/>
                  </a:ext>
                </a:extLst>
              </a:tr>
            </a:tbl>
          </a:graphicData>
        </a:graphic>
      </p:graphicFrame>
      <p:graphicFrame>
        <p:nvGraphicFramePr>
          <p:cNvPr id="53" name="표 9">
            <a:extLst>
              <a:ext uri="{FF2B5EF4-FFF2-40B4-BE49-F238E27FC236}">
                <a16:creationId xmlns:a16="http://schemas.microsoft.com/office/drawing/2014/main" id="{B0856571-093F-021B-7DB5-6E3AB489E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440489"/>
              </p:ext>
            </p:extLst>
          </p:nvPr>
        </p:nvGraphicFramePr>
        <p:xfrm>
          <a:off x="7043513" y="3083080"/>
          <a:ext cx="2093932" cy="20199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23483">
                  <a:extLst>
                    <a:ext uri="{9D8B030D-6E8A-4147-A177-3AD203B41FA5}">
                      <a16:colId xmlns:a16="http://schemas.microsoft.com/office/drawing/2014/main" val="1800150184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4160654595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847396539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1909684206"/>
                    </a:ext>
                  </a:extLst>
                </a:gridCol>
              </a:tblGrid>
              <a:tr h="50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1</a:t>
                      </a:r>
                      <a:endParaRPr lang="ko-KR" altLang="en-US" sz="1800" b="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1</a:t>
                      </a:r>
                      <a:endParaRPr lang="ko-KR" altLang="en-US" sz="1800" b="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1</a:t>
                      </a:r>
                      <a:endParaRPr lang="ko-KR" altLang="en-US" sz="1800" b="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1</a:t>
                      </a:r>
                      <a:endParaRPr lang="ko-KR" altLang="en-US" sz="1800" b="0" dirty="0"/>
                    </a:p>
                  </a:txBody>
                  <a:tcPr marL="152610" marR="152610" marT="76305" marB="76305" anchor="ctr"/>
                </a:tc>
                <a:extLst>
                  <a:ext uri="{0D108BD9-81ED-4DB2-BD59-A6C34878D82A}">
                    <a16:rowId xmlns:a16="http://schemas.microsoft.com/office/drawing/2014/main" val="1134918852"/>
                  </a:ext>
                </a:extLst>
              </a:tr>
              <a:tr h="50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extLst>
                  <a:ext uri="{0D108BD9-81ED-4DB2-BD59-A6C34878D82A}">
                    <a16:rowId xmlns:a16="http://schemas.microsoft.com/office/drawing/2014/main" val="1238328611"/>
                  </a:ext>
                </a:extLst>
              </a:tr>
              <a:tr h="50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extLst>
                  <a:ext uri="{0D108BD9-81ED-4DB2-BD59-A6C34878D82A}">
                    <a16:rowId xmlns:a16="http://schemas.microsoft.com/office/drawing/2014/main" val="2230615339"/>
                  </a:ext>
                </a:extLst>
              </a:tr>
              <a:tr h="50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marL="152610" marR="152610" marT="76305" marB="76305" anchor="ctr"/>
                </a:tc>
                <a:extLst>
                  <a:ext uri="{0D108BD9-81ED-4DB2-BD59-A6C34878D82A}">
                    <a16:rowId xmlns:a16="http://schemas.microsoft.com/office/drawing/2014/main" val="3507684754"/>
                  </a:ext>
                </a:extLst>
              </a:tr>
            </a:tbl>
          </a:graphicData>
        </a:graphic>
      </p:graphicFrame>
      <p:graphicFrame>
        <p:nvGraphicFramePr>
          <p:cNvPr id="54" name="표 11">
            <a:extLst>
              <a:ext uri="{FF2B5EF4-FFF2-40B4-BE49-F238E27FC236}">
                <a16:creationId xmlns:a16="http://schemas.microsoft.com/office/drawing/2014/main" id="{CC3FF043-C175-845D-4468-1EA7FFCAB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519735"/>
              </p:ext>
            </p:extLst>
          </p:nvPr>
        </p:nvGraphicFramePr>
        <p:xfrm>
          <a:off x="7043513" y="2379158"/>
          <a:ext cx="2093932" cy="5165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3483">
                  <a:extLst>
                    <a:ext uri="{9D8B030D-6E8A-4147-A177-3AD203B41FA5}">
                      <a16:colId xmlns:a16="http://schemas.microsoft.com/office/drawing/2014/main" val="1243045162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1592702711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2135888561"/>
                    </a:ext>
                  </a:extLst>
                </a:gridCol>
                <a:gridCol w="523483">
                  <a:extLst>
                    <a:ext uri="{9D8B030D-6E8A-4147-A177-3AD203B41FA5}">
                      <a16:colId xmlns:a16="http://schemas.microsoft.com/office/drawing/2014/main" val="3082544757"/>
                    </a:ext>
                  </a:extLst>
                </a:gridCol>
              </a:tblGrid>
              <a:tr h="516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423004"/>
                  </a:ext>
                </a:extLst>
              </a:tr>
            </a:tbl>
          </a:graphicData>
        </a:graphic>
      </p:graphicFrame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FAA7C1C-69D5-2824-4A89-A92CF2562F37}"/>
              </a:ext>
            </a:extLst>
          </p:cNvPr>
          <p:cNvCxnSpPr>
            <a:cxnSpLocks/>
          </p:cNvCxnSpPr>
          <p:nvPr/>
        </p:nvCxnSpPr>
        <p:spPr>
          <a:xfrm>
            <a:off x="6738629" y="2592036"/>
            <a:ext cx="0" cy="24054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6E9044-14FF-78D6-2C52-D1EAC2D6E147}"/>
              </a:ext>
            </a:extLst>
          </p:cNvPr>
          <p:cNvSpPr/>
          <p:nvPr/>
        </p:nvSpPr>
        <p:spPr>
          <a:xfrm rot="16200000">
            <a:off x="5596041" y="3554268"/>
            <a:ext cx="1749635" cy="39386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accumulation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9E0312-362F-684B-0843-319E212A9FC5}"/>
              </a:ext>
            </a:extLst>
          </p:cNvPr>
          <p:cNvSpPr/>
          <p:nvPr/>
        </p:nvSpPr>
        <p:spPr>
          <a:xfrm>
            <a:off x="9101663" y="5103008"/>
            <a:ext cx="3252518" cy="77344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serial dequantization/</a:t>
            </a:r>
          </a:p>
          <a:p>
            <a:pPr algn="ctr"/>
            <a:r>
              <a:rPr lang="en-US" altLang="ko-KR" sz="1200" dirty="0"/>
              <a:t>quantization, can get result fast,</a:t>
            </a:r>
          </a:p>
          <a:p>
            <a:pPr algn="ctr"/>
            <a:r>
              <a:rPr lang="en-US" altLang="ko-KR" sz="1200" dirty="0"/>
              <a:t>compact</a:t>
            </a:r>
            <a:endParaRPr lang="ko-KR" altLang="en-US" sz="1200" dirty="0"/>
          </a:p>
        </p:txBody>
      </p:sp>
      <p:graphicFrame>
        <p:nvGraphicFramePr>
          <p:cNvPr id="64" name="표 64">
            <a:extLst>
              <a:ext uri="{FF2B5EF4-FFF2-40B4-BE49-F238E27FC236}">
                <a16:creationId xmlns:a16="http://schemas.microsoft.com/office/drawing/2014/main" id="{05D287DD-6969-5AF9-592B-9556F4396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19841"/>
              </p:ext>
            </p:extLst>
          </p:nvPr>
        </p:nvGraphicFramePr>
        <p:xfrm>
          <a:off x="9488383" y="2358687"/>
          <a:ext cx="521196" cy="49722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21196">
                  <a:extLst>
                    <a:ext uri="{9D8B030D-6E8A-4147-A177-3AD203B41FA5}">
                      <a16:colId xmlns:a16="http://schemas.microsoft.com/office/drawing/2014/main" val="2052077643"/>
                    </a:ext>
                  </a:extLst>
                </a:gridCol>
              </a:tblGrid>
              <a:tr h="497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acc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16608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CA96949-BC6B-0672-A8E1-D08C159D67D4}"/>
              </a:ext>
            </a:extLst>
          </p:cNvPr>
          <p:cNvGrpSpPr/>
          <p:nvPr/>
        </p:nvGrpSpPr>
        <p:grpSpPr>
          <a:xfrm>
            <a:off x="6882038" y="2238745"/>
            <a:ext cx="3804432" cy="706582"/>
            <a:chOff x="6882038" y="2238745"/>
            <a:chExt cx="3804432" cy="706582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AD86400-676C-A1C0-4B58-DEE8DC152E11}"/>
                </a:ext>
              </a:extLst>
            </p:cNvPr>
            <p:cNvCxnSpPr/>
            <p:nvPr/>
          </p:nvCxnSpPr>
          <p:spPr>
            <a:xfrm>
              <a:off x="10009579" y="2592036"/>
              <a:ext cx="6768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FDB14B5-8071-6630-10E4-B7695DCEEBD6}"/>
                </a:ext>
              </a:extLst>
            </p:cNvPr>
            <p:cNvSpPr/>
            <p:nvPr/>
          </p:nvSpPr>
          <p:spPr>
            <a:xfrm rot="5400000">
              <a:off x="8207088" y="913695"/>
              <a:ext cx="706582" cy="33566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1420B19-360A-BE6C-9EB1-0BDA431AD416}"/>
              </a:ext>
            </a:extLst>
          </p:cNvPr>
          <p:cNvCxnSpPr/>
          <p:nvPr/>
        </p:nvCxnSpPr>
        <p:spPr>
          <a:xfrm>
            <a:off x="765999" y="5683250"/>
            <a:ext cx="209393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B0AF25-9BCE-8270-8A1E-0E5496B0F26D}"/>
              </a:ext>
            </a:extLst>
          </p:cNvPr>
          <p:cNvSpPr/>
          <p:nvPr/>
        </p:nvSpPr>
        <p:spPr>
          <a:xfrm>
            <a:off x="662994" y="5682378"/>
            <a:ext cx="2308060" cy="43267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matrix multiplication step</a:t>
            </a:r>
            <a:endParaRPr lang="ko-KR" altLang="en-US" sz="12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FAB0DF6-6AD5-6098-16E0-EB48B75802F3}"/>
              </a:ext>
            </a:extLst>
          </p:cNvPr>
          <p:cNvSpPr/>
          <p:nvPr/>
        </p:nvSpPr>
        <p:spPr>
          <a:xfrm>
            <a:off x="2582737" y="5682378"/>
            <a:ext cx="2308060" cy="43267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q/</a:t>
            </a:r>
            <a:r>
              <a:rPr lang="en-US" altLang="ko-KR" sz="1200" dirty="0" err="1"/>
              <a:t>deq</a:t>
            </a:r>
            <a:r>
              <a:rPr lang="en-US" altLang="ko-KR" sz="1200" dirty="0"/>
              <a:t>. step</a:t>
            </a:r>
            <a:endParaRPr lang="ko-KR" altLang="en-US" sz="12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4D5C2D0-FA10-1147-FA0B-BFB290F6D189}"/>
              </a:ext>
            </a:extLst>
          </p:cNvPr>
          <p:cNvCxnSpPr>
            <a:cxnSpLocks/>
          </p:cNvCxnSpPr>
          <p:nvPr/>
        </p:nvCxnSpPr>
        <p:spPr>
          <a:xfrm>
            <a:off x="2952334" y="5683250"/>
            <a:ext cx="156886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0BDE13-2085-93A0-9C5E-29E075C5BF4C}"/>
              </a:ext>
            </a:extLst>
          </p:cNvPr>
          <p:cNvSpPr/>
          <p:nvPr/>
        </p:nvSpPr>
        <p:spPr>
          <a:xfrm>
            <a:off x="662994" y="2238744"/>
            <a:ext cx="706582" cy="3019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BCAD46-E427-5570-8CEF-E9B4089632EF}"/>
              </a:ext>
            </a:extLst>
          </p:cNvPr>
          <p:cNvSpPr/>
          <p:nvPr/>
        </p:nvSpPr>
        <p:spPr>
          <a:xfrm>
            <a:off x="3065197" y="2022873"/>
            <a:ext cx="3078596" cy="318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54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D73EEE-D877-BF43-7FD5-FECF5E3A7C45}"/>
              </a:ext>
            </a:extLst>
          </p:cNvPr>
          <p:cNvGrpSpPr/>
          <p:nvPr/>
        </p:nvGrpSpPr>
        <p:grpSpPr>
          <a:xfrm>
            <a:off x="3354076" y="1961049"/>
            <a:ext cx="3373252" cy="2179251"/>
            <a:chOff x="3354076" y="1961049"/>
            <a:chExt cx="3373252" cy="2179251"/>
          </a:xfrm>
        </p:grpSpPr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223CC532-42CD-96B6-C5F1-A16C69DB7BB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11459" y="2532743"/>
              <a:ext cx="420584" cy="68728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9776B39-95F2-676D-2210-3CCF8999AC5A}"/>
                </a:ext>
              </a:extLst>
            </p:cNvPr>
            <p:cNvSpPr/>
            <p:nvPr/>
          </p:nvSpPr>
          <p:spPr>
            <a:xfrm>
              <a:off x="3474810" y="1961049"/>
              <a:ext cx="3252518" cy="77344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serial dequantization/</a:t>
              </a:r>
            </a:p>
            <a:p>
              <a:pPr algn="ctr"/>
              <a:r>
                <a:rPr lang="en-US" altLang="ko-KR" sz="1200" dirty="0"/>
                <a:t>quantization is compact, but slow</a:t>
              </a:r>
              <a:endParaRPr lang="ko-KR" altLang="en-US" sz="1200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4F3EA04-4632-401E-0E6A-4A00BDB726D4}"/>
                </a:ext>
              </a:extLst>
            </p:cNvPr>
            <p:cNvCxnSpPr/>
            <p:nvPr/>
          </p:nvCxnSpPr>
          <p:spPr>
            <a:xfrm>
              <a:off x="3738706" y="4093606"/>
              <a:ext cx="6768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9799426-53F2-5FD2-DC0D-D2B3A457E2AD}"/>
                </a:ext>
              </a:extLst>
            </p:cNvPr>
            <p:cNvSpPr/>
            <p:nvPr/>
          </p:nvSpPr>
          <p:spPr>
            <a:xfrm>
              <a:off x="3354076" y="3366852"/>
              <a:ext cx="3252518" cy="77344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parallel dequantization/</a:t>
              </a:r>
            </a:p>
            <a:p>
              <a:pPr algn="ctr"/>
              <a:r>
                <a:rPr lang="en-US" altLang="ko-KR" sz="1200" dirty="0"/>
                <a:t>quantization is fast, but pricey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5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20196 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0.3273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6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0.3259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7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Basic ideas – implementation </a:t>
            </a:r>
            <a:r>
              <a:rPr lang="en-US" altLang="ko-KR" sz="1600" dirty="0"/>
              <a:t>(from 80s)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760302-8D0D-71AE-3460-17BA2D99BD08}"/>
              </a:ext>
            </a:extLst>
          </p:cNvPr>
          <p:cNvGrpSpPr/>
          <p:nvPr/>
        </p:nvGrpSpPr>
        <p:grpSpPr>
          <a:xfrm>
            <a:off x="1975286" y="1613582"/>
            <a:ext cx="2835635" cy="2342098"/>
            <a:chOff x="1975286" y="1435780"/>
            <a:chExt cx="2835635" cy="23420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3E785B-D46B-F76F-E6AC-EA3B3763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147" y="1435780"/>
              <a:ext cx="1919914" cy="191223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91A334-8DD3-E305-F5A8-E99943F79560}"/>
                </a:ext>
              </a:extLst>
            </p:cNvPr>
            <p:cNvSpPr/>
            <p:nvPr/>
          </p:nvSpPr>
          <p:spPr>
            <a:xfrm>
              <a:off x="1975286" y="3345030"/>
              <a:ext cx="2835635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32-bit microprocessor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MC68020(1984)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020FB3-71F5-752F-6780-CF73B024BC4E}"/>
              </a:ext>
            </a:extLst>
          </p:cNvPr>
          <p:cNvGrpSpPr/>
          <p:nvPr/>
        </p:nvGrpSpPr>
        <p:grpSpPr>
          <a:xfrm>
            <a:off x="7158934" y="1697635"/>
            <a:ext cx="2128617" cy="2251014"/>
            <a:chOff x="7158934" y="1519833"/>
            <a:chExt cx="2128617" cy="22510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75D5327-F9FD-7058-69E4-3D63067B5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286" y="1519833"/>
              <a:ext cx="1919914" cy="173006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AEF107-C2FF-72DF-F95A-011E2CDC78B8}"/>
                </a:ext>
              </a:extLst>
            </p:cNvPr>
            <p:cNvSpPr/>
            <p:nvPr/>
          </p:nvSpPr>
          <p:spPr>
            <a:xfrm>
              <a:off x="7158934" y="3337999"/>
              <a:ext cx="2128617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FM synthesizer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YM2151(1983)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796753-1A6E-9835-B633-7513DA12DADA}"/>
              </a:ext>
            </a:extLst>
          </p:cNvPr>
          <p:cNvGrpSpPr/>
          <p:nvPr/>
        </p:nvGrpSpPr>
        <p:grpSpPr>
          <a:xfrm>
            <a:off x="1593603" y="4179308"/>
            <a:ext cx="3600450" cy="2522078"/>
            <a:chOff x="1593603" y="4001506"/>
            <a:chExt cx="3600450" cy="25220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25CAB39-583F-7F30-5E3F-EA4140A89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3603" y="4001506"/>
              <a:ext cx="3600450" cy="197167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A1672B-DB3D-1D98-CA6F-F01D9D4D24AC}"/>
                </a:ext>
              </a:extLst>
            </p:cNvPr>
            <p:cNvSpPr/>
            <p:nvPr/>
          </p:nvSpPr>
          <p:spPr>
            <a:xfrm>
              <a:off x="1975285" y="6090736"/>
              <a:ext cx="2835635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…can fetch 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unaligned data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E26CC3-526D-ADF9-1B39-F99CB60950BE}"/>
              </a:ext>
            </a:extLst>
          </p:cNvPr>
          <p:cNvGrpSpPr/>
          <p:nvPr/>
        </p:nvGrpSpPr>
        <p:grpSpPr>
          <a:xfrm>
            <a:off x="6095999" y="4172277"/>
            <a:ext cx="4503313" cy="2498400"/>
            <a:chOff x="6095999" y="3994475"/>
            <a:chExt cx="4503313" cy="24984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986B90-40CC-7505-9C72-DE8B40992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4687" y="3994475"/>
              <a:ext cx="3758026" cy="191177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846E11-B70B-F493-545C-EE8F4AC2C00A}"/>
                </a:ext>
              </a:extLst>
            </p:cNvPr>
            <p:cNvSpPr/>
            <p:nvPr/>
          </p:nvSpPr>
          <p:spPr>
            <a:xfrm>
              <a:off x="6095999" y="6060027"/>
              <a:ext cx="4503313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..takes advantages of SR’s 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“free addressing”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31E8285-DE85-D847-D7D2-EBF32ED1F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77297"/>
            <a:ext cx="2009852" cy="11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6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A unit using recursive architecture – plans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26905-766C-DD1A-FE2F-3E04FE4A6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4259"/>
            <a:ext cx="10515600" cy="3652704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Does maximum </a:t>
            </a:r>
            <a:r>
              <a:rPr lang="en-US" altLang="ko-KR" b="1" dirty="0"/>
              <a:t>262 multiplications </a:t>
            </a:r>
            <a:r>
              <a:rPr lang="en-US" altLang="ko-KR" dirty="0"/>
              <a:t>in single cycle</a:t>
            </a:r>
          </a:p>
          <a:p>
            <a:endParaRPr lang="en-US" altLang="ko-KR" dirty="0"/>
          </a:p>
          <a:p>
            <a:r>
              <a:rPr lang="en-US" altLang="ko-KR" dirty="0"/>
              <a:t>Infers a single image within </a:t>
            </a:r>
            <a:r>
              <a:rPr lang="en-US" altLang="ko-KR" b="1" dirty="0"/>
              <a:t>1000 cycles</a:t>
            </a:r>
            <a:r>
              <a:rPr lang="en-US" altLang="ko-KR" dirty="0"/>
              <a:t> (8us@125MHz)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93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A unit using recursive architecture – block diagram</a:t>
            </a:r>
            <a:endParaRPr lang="ko-KR" altLang="en-US" sz="2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D2B546-1C8B-ACFC-F5D6-6D161D409041}"/>
              </a:ext>
            </a:extLst>
          </p:cNvPr>
          <p:cNvGrpSpPr/>
          <p:nvPr/>
        </p:nvGrpSpPr>
        <p:grpSpPr>
          <a:xfrm>
            <a:off x="2279650" y="1258784"/>
            <a:ext cx="8492665" cy="5452612"/>
            <a:chOff x="1480845" y="780821"/>
            <a:chExt cx="8492665" cy="545261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97AD69-E2D8-D0D7-3EE6-AC15FA62F61F}"/>
                </a:ext>
              </a:extLst>
            </p:cNvPr>
            <p:cNvSpPr/>
            <p:nvPr/>
          </p:nvSpPr>
          <p:spPr>
            <a:xfrm>
              <a:off x="3071446" y="1806385"/>
              <a:ext cx="3542713" cy="7928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순서도: 가산 접합 5">
              <a:extLst>
                <a:ext uri="{FF2B5EF4-FFF2-40B4-BE49-F238E27FC236}">
                  <a16:creationId xmlns:a16="http://schemas.microsoft.com/office/drawing/2014/main" id="{65AB2906-A240-16A5-ADFC-516D0F21F327}"/>
                </a:ext>
              </a:extLst>
            </p:cNvPr>
            <p:cNvSpPr/>
            <p:nvPr/>
          </p:nvSpPr>
          <p:spPr>
            <a:xfrm>
              <a:off x="4666637" y="3170723"/>
              <a:ext cx="296839" cy="296839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E27C9834-2F9F-6744-4FA4-4302BEDB8DEC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rot="16200000" flipH="1">
              <a:off x="3977987" y="2630493"/>
              <a:ext cx="719886" cy="657413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9BE0BA8F-0D66-2A03-F30E-6219F4D3CAD7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 rot="5400000">
              <a:off x="4911644" y="2642590"/>
              <a:ext cx="728386" cy="62472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84C27D4-C583-F2C4-FEC4-9ED7DA07C6A7}"/>
                </a:ext>
              </a:extLst>
            </p:cNvPr>
            <p:cNvCxnSpPr/>
            <p:nvPr/>
          </p:nvCxnSpPr>
          <p:spPr>
            <a:xfrm flipV="1">
              <a:off x="3901405" y="2842326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9A27754-AC4C-1303-ACC1-32597292718D}"/>
                </a:ext>
              </a:extLst>
            </p:cNvPr>
            <p:cNvSpPr/>
            <p:nvPr/>
          </p:nvSpPr>
          <p:spPr>
            <a:xfrm>
              <a:off x="3318102" y="2679770"/>
              <a:ext cx="75270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8*262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1730C6-EE5F-9F86-23D7-E6B4E7459510}"/>
                </a:ext>
              </a:extLst>
            </p:cNvPr>
            <p:cNvSpPr/>
            <p:nvPr/>
          </p:nvSpPr>
          <p:spPr>
            <a:xfrm>
              <a:off x="2879494" y="1479610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8*262 x 1k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D6E8DC-A7B5-A29F-5253-0FD6753048B0}"/>
                </a:ext>
              </a:extLst>
            </p:cNvPr>
            <p:cNvSpPr/>
            <p:nvPr/>
          </p:nvSpPr>
          <p:spPr>
            <a:xfrm>
              <a:off x="4009223" y="1980652"/>
              <a:ext cx="1815022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weight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ROM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image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buffer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intermediate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value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buffer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2F4240E-AB2F-5C69-4A3C-D96F5F86FC99}"/>
                </a:ext>
              </a:extLst>
            </p:cNvPr>
            <p:cNvCxnSpPr/>
            <p:nvPr/>
          </p:nvCxnSpPr>
          <p:spPr>
            <a:xfrm flipV="1">
              <a:off x="5486501" y="2842326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7B6ADA9-4C5F-769A-2C10-595FF58EF464}"/>
                </a:ext>
              </a:extLst>
            </p:cNvPr>
            <p:cNvSpPr/>
            <p:nvPr/>
          </p:nvSpPr>
          <p:spPr>
            <a:xfrm>
              <a:off x="5516563" y="2684703"/>
              <a:ext cx="760155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8*262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순서도: 논리합 15">
              <a:extLst>
                <a:ext uri="{FF2B5EF4-FFF2-40B4-BE49-F238E27FC236}">
                  <a16:creationId xmlns:a16="http://schemas.microsoft.com/office/drawing/2014/main" id="{D3661896-8379-37E7-DD0C-CA8698C2673F}"/>
                </a:ext>
              </a:extLst>
            </p:cNvPr>
            <p:cNvSpPr/>
            <p:nvPr/>
          </p:nvSpPr>
          <p:spPr>
            <a:xfrm>
              <a:off x="4666637" y="3751866"/>
              <a:ext cx="296839" cy="296839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83F4D5A-430C-E55C-3D4C-A9E5442F97B7}"/>
                </a:ext>
              </a:extLst>
            </p:cNvPr>
            <p:cNvCxnSpPr>
              <a:cxnSpLocks/>
              <a:stCxn id="6" idx="4"/>
              <a:endCxn id="16" idx="0"/>
            </p:cNvCxnSpPr>
            <p:nvPr/>
          </p:nvCxnSpPr>
          <p:spPr>
            <a:xfrm>
              <a:off x="4815057" y="3467562"/>
              <a:ext cx="0" cy="284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9BFD6F6-13D6-9772-1FE7-57E7E27904BA}"/>
                </a:ext>
              </a:extLst>
            </p:cNvPr>
            <p:cNvCxnSpPr>
              <a:cxnSpLocks/>
              <a:stCxn id="16" idx="4"/>
              <a:endCxn id="40" idx="0"/>
            </p:cNvCxnSpPr>
            <p:nvPr/>
          </p:nvCxnSpPr>
          <p:spPr>
            <a:xfrm>
              <a:off x="4815057" y="4048705"/>
              <a:ext cx="0" cy="406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C884CBE-D929-9BE0-AC08-8421EB01E03C}"/>
                </a:ext>
              </a:extLst>
            </p:cNvPr>
            <p:cNvSpPr/>
            <p:nvPr/>
          </p:nvSpPr>
          <p:spPr>
            <a:xfrm>
              <a:off x="4073364" y="3351589"/>
              <a:ext cx="75270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16*262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82AE4C0-AF2C-1178-2077-73D53ABC2D0A}"/>
                </a:ext>
              </a:extLst>
            </p:cNvPr>
            <p:cNvCxnSpPr/>
            <p:nvPr/>
          </p:nvCxnSpPr>
          <p:spPr>
            <a:xfrm flipV="1">
              <a:off x="4708375" y="3527381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2E5CB19-9246-AF66-F538-E88AD996A1B4}"/>
                </a:ext>
              </a:extLst>
            </p:cNvPr>
            <p:cNvSpPr/>
            <p:nvPr/>
          </p:nvSpPr>
          <p:spPr>
            <a:xfrm>
              <a:off x="4073364" y="3926578"/>
              <a:ext cx="75270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17*131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4F57C31-1A66-889D-10B5-292293EFCA30}"/>
                </a:ext>
              </a:extLst>
            </p:cNvPr>
            <p:cNvCxnSpPr/>
            <p:nvPr/>
          </p:nvCxnSpPr>
          <p:spPr>
            <a:xfrm flipV="1">
              <a:off x="4708375" y="4105621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순서도: 가산 접합 23">
              <a:extLst>
                <a:ext uri="{FF2B5EF4-FFF2-40B4-BE49-F238E27FC236}">
                  <a16:creationId xmlns:a16="http://schemas.microsoft.com/office/drawing/2014/main" id="{4E5EDB78-E465-E5B2-D3B4-EE9A49091610}"/>
                </a:ext>
              </a:extLst>
            </p:cNvPr>
            <p:cNvSpPr/>
            <p:nvPr/>
          </p:nvSpPr>
          <p:spPr>
            <a:xfrm>
              <a:off x="7359719" y="5072199"/>
              <a:ext cx="296839" cy="296839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BB48A480-E1DE-AD68-3C72-C5057F9DE0AE}"/>
                </a:ext>
              </a:extLst>
            </p:cNvPr>
            <p:cNvCxnSpPr>
              <a:cxnSpLocks/>
              <a:endCxn id="24" idx="4"/>
            </p:cNvCxnSpPr>
            <p:nvPr/>
          </p:nvCxnSpPr>
          <p:spPr>
            <a:xfrm rot="10800000">
              <a:off x="7508139" y="5369038"/>
              <a:ext cx="581464" cy="31170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AF2DF5A-4F94-F6A2-90EB-578A15A8AF0D}"/>
                </a:ext>
              </a:extLst>
            </p:cNvPr>
            <p:cNvSpPr/>
            <p:nvPr/>
          </p:nvSpPr>
          <p:spPr>
            <a:xfrm>
              <a:off x="8041232" y="5437043"/>
              <a:ext cx="1932277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quant./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dequant</a:t>
              </a:r>
              <a:r>
                <a:rPr lang="en-US" altLang="ko-KR" sz="1000" dirty="0">
                  <a:solidFill>
                    <a:schemeClr val="tx1"/>
                  </a:solidFill>
                </a:rPr>
                <a:t>. coefficient Q1.32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DBF228-0D61-04C2-C779-FDC64D537425}"/>
                </a:ext>
              </a:extLst>
            </p:cNvPr>
            <p:cNvSpPr/>
            <p:nvPr/>
          </p:nvSpPr>
          <p:spPr>
            <a:xfrm>
              <a:off x="3600451" y="3104082"/>
              <a:ext cx="2420594" cy="118307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1A03DD-E098-BF95-0390-C2EDD9604144}"/>
                </a:ext>
              </a:extLst>
            </p:cNvPr>
            <p:cNvSpPr/>
            <p:nvPr/>
          </p:nvSpPr>
          <p:spPr>
            <a:xfrm>
              <a:off x="4206871" y="2708346"/>
              <a:ext cx="1198029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</a:rPr>
                <a:t>DSP48E1 x 218</a:t>
              </a:r>
            </a:p>
            <a:p>
              <a:pPr algn="ctr"/>
              <a:r>
                <a:rPr lang="en-US" altLang="ko-KR" sz="1000" dirty="0">
                  <a:solidFill>
                    <a:srgbClr val="00B0F0"/>
                  </a:solidFill>
                </a:rPr>
                <a:t>LUT</a:t>
              </a:r>
              <a:r>
                <a:rPr lang="ko-KR" altLang="en-US" sz="1000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B0F0"/>
                  </a:solidFill>
                </a:rPr>
                <a:t>mult</a:t>
              </a:r>
              <a:r>
                <a:rPr lang="en-US" altLang="ko-KR" sz="1000" dirty="0">
                  <a:solidFill>
                    <a:srgbClr val="00B0F0"/>
                  </a:solidFill>
                </a:rPr>
                <a:t>. x 44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8301F4F-97A2-E86E-5990-1CE280D9AB33}"/>
                </a:ext>
              </a:extLst>
            </p:cNvPr>
            <p:cNvSpPr/>
            <p:nvPr/>
          </p:nvSpPr>
          <p:spPr>
            <a:xfrm>
              <a:off x="7096449" y="4801412"/>
              <a:ext cx="826371" cy="109007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1B9468-AFE2-7A9E-60B4-8B100CCCB642}"/>
                </a:ext>
              </a:extLst>
            </p:cNvPr>
            <p:cNvSpPr/>
            <p:nvPr/>
          </p:nvSpPr>
          <p:spPr>
            <a:xfrm>
              <a:off x="6898117" y="5800585"/>
              <a:ext cx="1198029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</a:rPr>
                <a:t>DSP48E1 x 2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D4F0928-7C6F-724A-5C19-40FBDB67381A}"/>
                </a:ext>
              </a:extLst>
            </p:cNvPr>
            <p:cNvSpPr/>
            <p:nvPr/>
          </p:nvSpPr>
          <p:spPr>
            <a:xfrm>
              <a:off x="6966212" y="4046856"/>
              <a:ext cx="1086592" cy="385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5D0FB95-C8A8-2323-E1F5-3F210126D461}"/>
                </a:ext>
              </a:extLst>
            </p:cNvPr>
            <p:cNvCxnSpPr>
              <a:cxnSpLocks/>
              <a:stCxn id="24" idx="0"/>
              <a:endCxn id="35" idx="2"/>
            </p:cNvCxnSpPr>
            <p:nvPr/>
          </p:nvCxnSpPr>
          <p:spPr>
            <a:xfrm flipV="1">
              <a:off x="7508139" y="4432409"/>
              <a:ext cx="1369" cy="6397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4ABBF7A-2C69-EECE-7FB5-73ED37E0F19B}"/>
                </a:ext>
              </a:extLst>
            </p:cNvPr>
            <p:cNvSpPr/>
            <p:nvPr/>
          </p:nvSpPr>
          <p:spPr>
            <a:xfrm>
              <a:off x="6845378" y="4019169"/>
              <a:ext cx="1328904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rounding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clipping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FC15F67-267E-24B8-985F-A171D772243F}"/>
                </a:ext>
              </a:extLst>
            </p:cNvPr>
            <p:cNvCxnSpPr/>
            <p:nvPr/>
          </p:nvCxnSpPr>
          <p:spPr>
            <a:xfrm flipV="1">
              <a:off x="7394526" y="4630329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3AC0D4A-D3EB-B3F0-4996-9290C54342F2}"/>
                </a:ext>
              </a:extLst>
            </p:cNvPr>
            <p:cNvSpPr/>
            <p:nvPr/>
          </p:nvSpPr>
          <p:spPr>
            <a:xfrm>
              <a:off x="6876456" y="4445825"/>
              <a:ext cx="75270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56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순서도: 논리합 39">
              <a:extLst>
                <a:ext uri="{FF2B5EF4-FFF2-40B4-BE49-F238E27FC236}">
                  <a16:creationId xmlns:a16="http://schemas.microsoft.com/office/drawing/2014/main" id="{AFB90B2A-C7FD-89AD-1F19-EC955AC4D79D}"/>
                </a:ext>
              </a:extLst>
            </p:cNvPr>
            <p:cNvSpPr/>
            <p:nvPr/>
          </p:nvSpPr>
          <p:spPr>
            <a:xfrm>
              <a:off x="4666637" y="4455465"/>
              <a:ext cx="296839" cy="296839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DBD6432-AA84-C303-5D0A-6EDE434A8937}"/>
                </a:ext>
              </a:extLst>
            </p:cNvPr>
            <p:cNvSpPr/>
            <p:nvPr/>
          </p:nvSpPr>
          <p:spPr>
            <a:xfrm>
              <a:off x="4273653" y="5024178"/>
              <a:ext cx="1086592" cy="385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F868C3A-2BEB-ABF0-9B29-4DC7DA8290F2}"/>
                </a:ext>
              </a:extLst>
            </p:cNvPr>
            <p:cNvSpPr/>
            <p:nvPr/>
          </p:nvSpPr>
          <p:spPr>
            <a:xfrm>
              <a:off x="4250172" y="5007177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accumulator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F186A4DC-C970-ADB1-FE04-F5B4D83037C3}"/>
                </a:ext>
              </a:extLst>
            </p:cNvPr>
            <p:cNvCxnSpPr>
              <a:cxnSpLocks/>
              <a:stCxn id="41" idx="3"/>
              <a:endCxn id="40" idx="6"/>
            </p:cNvCxnSpPr>
            <p:nvPr/>
          </p:nvCxnSpPr>
          <p:spPr>
            <a:xfrm flipH="1" flipV="1">
              <a:off x="4963476" y="4603885"/>
              <a:ext cx="396769" cy="613070"/>
            </a:xfrm>
            <a:prstGeom prst="bentConnector3">
              <a:avLst>
                <a:gd name="adj1" fmla="val -57615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600D2BAE-596B-3DD3-40A0-DD4796227270}"/>
                </a:ext>
              </a:extLst>
            </p:cNvPr>
            <p:cNvSpPr/>
            <p:nvPr/>
          </p:nvSpPr>
          <p:spPr>
            <a:xfrm rot="5400000">
              <a:off x="4265267" y="5092528"/>
              <a:ext cx="110490" cy="9525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A224400-D1C8-E10C-0544-7E51A02DE1B0}"/>
                </a:ext>
              </a:extLst>
            </p:cNvPr>
            <p:cNvCxnSpPr>
              <a:cxnSpLocks/>
              <a:stCxn id="40" idx="4"/>
              <a:endCxn id="41" idx="0"/>
            </p:cNvCxnSpPr>
            <p:nvPr/>
          </p:nvCxnSpPr>
          <p:spPr>
            <a:xfrm>
              <a:off x="4815057" y="4752304"/>
              <a:ext cx="1892" cy="2718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A8FBC2E-7DC5-A147-E971-DC96AFE1B79A}"/>
                </a:ext>
              </a:extLst>
            </p:cNvPr>
            <p:cNvSpPr/>
            <p:nvPr/>
          </p:nvSpPr>
          <p:spPr>
            <a:xfrm>
              <a:off x="4051592" y="1150715"/>
              <a:ext cx="1548944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shift register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6D7FC26-F166-4CC3-8FDF-84F1C10780C4}"/>
                </a:ext>
              </a:extLst>
            </p:cNvPr>
            <p:cNvCxnSpPr>
              <a:stCxn id="41" idx="3"/>
              <a:endCxn id="24" idx="2"/>
            </p:cNvCxnSpPr>
            <p:nvPr/>
          </p:nvCxnSpPr>
          <p:spPr>
            <a:xfrm>
              <a:off x="5360245" y="5216955"/>
              <a:ext cx="1999474" cy="3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FCEAC702-EDA5-37F2-6E05-1D3C1BC2A3F3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rot="16200000" flipV="1">
              <a:off x="6114015" y="2651363"/>
              <a:ext cx="2471897" cy="319090"/>
            </a:xfrm>
            <a:prstGeom prst="bentConnector3">
              <a:avLst>
                <a:gd name="adj1" fmla="val 100051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C5F32BE-D30E-5B3E-A79A-37CB7BF60553}"/>
                </a:ext>
              </a:extLst>
            </p:cNvPr>
            <p:cNvSpPr/>
            <p:nvPr/>
          </p:nvSpPr>
          <p:spPr>
            <a:xfrm>
              <a:off x="4273653" y="5755597"/>
              <a:ext cx="1086592" cy="385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55C7BF3-AA02-0764-FB64-AA7656CE656A}"/>
                </a:ext>
              </a:extLst>
            </p:cNvPr>
            <p:cNvSpPr/>
            <p:nvPr/>
          </p:nvSpPr>
          <p:spPr>
            <a:xfrm>
              <a:off x="4250172" y="5738596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output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buffer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50C6FE59-6F63-F31F-F9A8-94E7CECC3FD9}"/>
                </a:ext>
              </a:extLst>
            </p:cNvPr>
            <p:cNvSpPr/>
            <p:nvPr/>
          </p:nvSpPr>
          <p:spPr>
            <a:xfrm rot="5400000">
              <a:off x="4265267" y="5823947"/>
              <a:ext cx="110490" cy="9525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AF7FE4D-BDB0-AFFC-F03C-75CC3D46F10A}"/>
                </a:ext>
              </a:extLst>
            </p:cNvPr>
            <p:cNvCxnSpPr>
              <a:cxnSpLocks/>
              <a:stCxn id="41" idx="2"/>
              <a:endCxn id="50" idx="0"/>
            </p:cNvCxnSpPr>
            <p:nvPr/>
          </p:nvCxnSpPr>
          <p:spPr>
            <a:xfrm>
              <a:off x="4816949" y="5409731"/>
              <a:ext cx="0" cy="3458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2F7C3F7-8B3C-E8E1-94B7-15EE311D8F0D}"/>
                </a:ext>
              </a:extLst>
            </p:cNvPr>
            <p:cNvSpPr/>
            <p:nvPr/>
          </p:nvSpPr>
          <p:spPr>
            <a:xfrm>
              <a:off x="1522024" y="1002025"/>
              <a:ext cx="1086592" cy="6073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0009A32-FC8A-DA61-9ABC-494C957B557F}"/>
                </a:ext>
              </a:extLst>
            </p:cNvPr>
            <p:cNvSpPr/>
            <p:nvPr/>
          </p:nvSpPr>
          <p:spPr>
            <a:xfrm>
              <a:off x="1480845" y="1089278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control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sequencer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6BB460CC-B8EA-3A59-5018-E0115349A684}"/>
                </a:ext>
              </a:extLst>
            </p:cNvPr>
            <p:cNvCxnSpPr>
              <a:stCxn id="63" idx="2"/>
            </p:cNvCxnSpPr>
            <p:nvPr/>
          </p:nvCxnSpPr>
          <p:spPr>
            <a:xfrm rot="16200000" flipH="1">
              <a:off x="2179757" y="1494943"/>
              <a:ext cx="314423" cy="54329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987C07C-FAE2-CA4E-DA57-9950E6C27A40}"/>
                </a:ext>
              </a:extLst>
            </p:cNvPr>
            <p:cNvSpPr/>
            <p:nvPr/>
          </p:nvSpPr>
          <p:spPr>
            <a:xfrm>
              <a:off x="3071446" y="1224736"/>
              <a:ext cx="3542713" cy="2670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5D5D7B1-6B16-B4F1-32F6-047F0F012DDA}"/>
                </a:ext>
              </a:extLst>
            </p:cNvPr>
            <p:cNvSpPr/>
            <p:nvPr/>
          </p:nvSpPr>
          <p:spPr>
            <a:xfrm>
              <a:off x="2986825" y="882816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16B x 17stages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C6675D7-0C42-CED2-8AEA-45DC307E16BA}"/>
                </a:ext>
              </a:extLst>
            </p:cNvPr>
            <p:cNvCxnSpPr>
              <a:cxnSpLocks/>
              <a:stCxn id="69" idx="2"/>
              <a:endCxn id="5" idx="0"/>
            </p:cNvCxnSpPr>
            <p:nvPr/>
          </p:nvCxnSpPr>
          <p:spPr>
            <a:xfrm>
              <a:off x="4842803" y="1491831"/>
              <a:ext cx="0" cy="314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D5A1171-707C-95C3-D995-50EC09C0AED2}"/>
                </a:ext>
              </a:extLst>
            </p:cNvPr>
            <p:cNvCxnSpPr/>
            <p:nvPr/>
          </p:nvCxnSpPr>
          <p:spPr>
            <a:xfrm flipV="1">
              <a:off x="4736122" y="1585654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CA567B-FB64-E9F8-812B-7CD93C28D12A}"/>
                </a:ext>
              </a:extLst>
            </p:cNvPr>
            <p:cNvSpPr/>
            <p:nvPr/>
          </p:nvSpPr>
          <p:spPr>
            <a:xfrm>
              <a:off x="4785831" y="1404063"/>
              <a:ext cx="760155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8*262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사다리꼴 75">
              <a:extLst>
                <a:ext uri="{FF2B5EF4-FFF2-40B4-BE49-F238E27FC236}">
                  <a16:creationId xmlns:a16="http://schemas.microsoft.com/office/drawing/2014/main" id="{E111B1BF-6A9B-4C86-FCB2-4C1740F8B255}"/>
                </a:ext>
              </a:extLst>
            </p:cNvPr>
            <p:cNvSpPr/>
            <p:nvPr/>
          </p:nvSpPr>
          <p:spPr>
            <a:xfrm rot="16200000">
              <a:off x="6700592" y="1229699"/>
              <a:ext cx="722485" cy="257166"/>
            </a:xfrm>
            <a:prstGeom prst="trapezoid">
              <a:avLst>
                <a:gd name="adj" fmla="val 5376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0054438-AF75-72A1-A787-7C9266CD5AA6}"/>
                </a:ext>
              </a:extLst>
            </p:cNvPr>
            <p:cNvCxnSpPr>
              <a:cxnSpLocks/>
              <a:stCxn id="76" idx="0"/>
              <a:endCxn id="69" idx="3"/>
            </p:cNvCxnSpPr>
            <p:nvPr/>
          </p:nvCxnSpPr>
          <p:spPr>
            <a:xfrm flipH="1">
              <a:off x="6614159" y="1358282"/>
              <a:ext cx="319093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307B341-CE46-EF0A-4C26-4BE9CF301020}"/>
                </a:ext>
              </a:extLst>
            </p:cNvPr>
            <p:cNvSpPr/>
            <p:nvPr/>
          </p:nvSpPr>
          <p:spPr>
            <a:xfrm>
              <a:off x="8729334" y="780821"/>
              <a:ext cx="1244176" cy="7928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0C40B2D-27CF-EF98-29F4-90B25F82AE83}"/>
                </a:ext>
              </a:extLst>
            </p:cNvPr>
            <p:cNvSpPr/>
            <p:nvPr/>
          </p:nvSpPr>
          <p:spPr>
            <a:xfrm>
              <a:off x="8755095" y="971215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image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ROM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BA0B5BE-E029-DC4B-AF07-05670F272E15}"/>
                </a:ext>
              </a:extLst>
            </p:cNvPr>
            <p:cNvSpPr/>
            <p:nvPr/>
          </p:nvSpPr>
          <p:spPr>
            <a:xfrm>
              <a:off x="7799750" y="780821"/>
              <a:ext cx="749064" cy="7928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B0E0858-DD00-2D4E-4719-64213F6EA2C3}"/>
                </a:ext>
              </a:extLst>
            </p:cNvPr>
            <p:cNvSpPr/>
            <p:nvPr/>
          </p:nvSpPr>
          <p:spPr>
            <a:xfrm>
              <a:off x="7613755" y="955217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aligner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85B4ACB4-F8D1-8691-16B6-1C3664A652B2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>
              <a:off x="7190418" y="1177257"/>
              <a:ext cx="60933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C07BC24-4675-0F9D-FFFE-A8391C7AB4B8}"/>
                </a:ext>
              </a:extLst>
            </p:cNvPr>
            <p:cNvCxnSpPr>
              <a:cxnSpLocks/>
              <a:stCxn id="78" idx="1"/>
              <a:endCxn id="80" idx="3"/>
            </p:cNvCxnSpPr>
            <p:nvPr/>
          </p:nvCxnSpPr>
          <p:spPr>
            <a:xfrm flipH="1">
              <a:off x="8548814" y="1177257"/>
              <a:ext cx="1805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03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2EAD0DC-777F-2C5F-063B-F567D17E3C22}"/>
              </a:ext>
            </a:extLst>
          </p:cNvPr>
          <p:cNvSpPr/>
          <p:nvPr/>
        </p:nvSpPr>
        <p:spPr>
          <a:xfrm>
            <a:off x="5923309" y="1486713"/>
            <a:ext cx="739135" cy="79287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B148F02-8EE6-44D1-0338-52EA85CFA333}"/>
              </a:ext>
            </a:extLst>
          </p:cNvPr>
          <p:cNvSpPr/>
          <p:nvPr/>
        </p:nvSpPr>
        <p:spPr>
          <a:xfrm>
            <a:off x="6853914" y="1497055"/>
            <a:ext cx="1238701" cy="78233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ED719AFA-DD8C-622B-0582-15CCF553FB0C}"/>
              </a:ext>
            </a:extLst>
          </p:cNvPr>
          <p:cNvCxnSpPr>
            <a:cxnSpLocks/>
          </p:cNvCxnSpPr>
          <p:nvPr/>
        </p:nvCxnSpPr>
        <p:spPr>
          <a:xfrm>
            <a:off x="6229665" y="3788653"/>
            <a:ext cx="2706466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A unit using recursive architecture – description</a:t>
            </a:r>
            <a:endParaRPr lang="ko-KR" altLang="en-US" sz="2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F9C7BC-F69A-9E0E-E598-FD2972277DDE}"/>
              </a:ext>
            </a:extLst>
          </p:cNvPr>
          <p:cNvSpPr/>
          <p:nvPr/>
        </p:nvSpPr>
        <p:spPr>
          <a:xfrm>
            <a:off x="1190551" y="2514887"/>
            <a:ext cx="3542713" cy="7928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D8C23F-F19F-6480-7448-867228348E4F}"/>
              </a:ext>
            </a:extLst>
          </p:cNvPr>
          <p:cNvSpPr/>
          <p:nvPr/>
        </p:nvSpPr>
        <p:spPr>
          <a:xfrm>
            <a:off x="998599" y="2188112"/>
            <a:ext cx="1141340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8*262 x 1k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874DBA-CFE1-BDBA-7099-9357A1193383}"/>
              </a:ext>
            </a:extLst>
          </p:cNvPr>
          <p:cNvSpPr/>
          <p:nvPr/>
        </p:nvSpPr>
        <p:spPr>
          <a:xfrm>
            <a:off x="2128328" y="2689154"/>
            <a:ext cx="1815022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weight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ROM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image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buffer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intermediate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value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733DD42-2017-B59E-D38E-74596169E6A4}"/>
              </a:ext>
            </a:extLst>
          </p:cNvPr>
          <p:cNvSpPr/>
          <p:nvPr/>
        </p:nvSpPr>
        <p:spPr>
          <a:xfrm>
            <a:off x="2170697" y="1859217"/>
            <a:ext cx="1548944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shift register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9C258E7-F7DC-F6B1-4884-A622638DBE8B}"/>
              </a:ext>
            </a:extLst>
          </p:cNvPr>
          <p:cNvSpPr/>
          <p:nvPr/>
        </p:nvSpPr>
        <p:spPr>
          <a:xfrm>
            <a:off x="1190551" y="1933238"/>
            <a:ext cx="3542713" cy="2670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59FE76D-3BE3-9FA5-5DF2-0128F9CBC284}"/>
              </a:ext>
            </a:extLst>
          </p:cNvPr>
          <p:cNvSpPr/>
          <p:nvPr/>
        </p:nvSpPr>
        <p:spPr>
          <a:xfrm>
            <a:off x="1105930" y="1591318"/>
            <a:ext cx="1141340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16B x 17stages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43364F4-3501-8448-300A-51FC7D355664}"/>
              </a:ext>
            </a:extLst>
          </p:cNvPr>
          <p:cNvCxnSpPr>
            <a:cxnSpLocks/>
            <a:stCxn id="109" idx="2"/>
            <a:endCxn id="10" idx="0"/>
          </p:cNvCxnSpPr>
          <p:nvPr/>
        </p:nvCxnSpPr>
        <p:spPr>
          <a:xfrm>
            <a:off x="2961908" y="2200333"/>
            <a:ext cx="0" cy="314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DEA9952-D7C1-8DDB-8E35-8982DFF30EBE}"/>
              </a:ext>
            </a:extLst>
          </p:cNvPr>
          <p:cNvCxnSpPr/>
          <p:nvPr/>
        </p:nvCxnSpPr>
        <p:spPr>
          <a:xfrm flipV="1">
            <a:off x="2855227" y="2294156"/>
            <a:ext cx="213360" cy="81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F55BBC1-5803-3B2C-0A10-AFE2B555B827}"/>
              </a:ext>
            </a:extLst>
          </p:cNvPr>
          <p:cNvSpPr/>
          <p:nvPr/>
        </p:nvSpPr>
        <p:spPr>
          <a:xfrm>
            <a:off x="2904936" y="2112565"/>
            <a:ext cx="760155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8*262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4" name="사다리꼴 113">
            <a:extLst>
              <a:ext uri="{FF2B5EF4-FFF2-40B4-BE49-F238E27FC236}">
                <a16:creationId xmlns:a16="http://schemas.microsoft.com/office/drawing/2014/main" id="{DEE3371C-EFE0-5E3F-9D42-3D93E506FA43}"/>
              </a:ext>
            </a:extLst>
          </p:cNvPr>
          <p:cNvSpPr/>
          <p:nvPr/>
        </p:nvSpPr>
        <p:spPr>
          <a:xfrm rot="16200000">
            <a:off x="4819697" y="1938201"/>
            <a:ext cx="722485" cy="257166"/>
          </a:xfrm>
          <a:prstGeom prst="trapezoid">
            <a:avLst>
              <a:gd name="adj" fmla="val 5376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F3BBAF85-4D0B-6A88-1410-CBD34135BE46}"/>
              </a:ext>
            </a:extLst>
          </p:cNvPr>
          <p:cNvCxnSpPr>
            <a:cxnSpLocks/>
            <a:stCxn id="114" idx="0"/>
            <a:endCxn id="109" idx="3"/>
          </p:cNvCxnSpPr>
          <p:nvPr/>
        </p:nvCxnSpPr>
        <p:spPr>
          <a:xfrm flipH="1">
            <a:off x="4733264" y="2066784"/>
            <a:ext cx="319093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6A8EC59-3E42-A4C8-7B20-199CD947C86C}"/>
              </a:ext>
            </a:extLst>
          </p:cNvPr>
          <p:cNvSpPr/>
          <p:nvPr/>
        </p:nvSpPr>
        <p:spPr>
          <a:xfrm>
            <a:off x="6848439" y="1489323"/>
            <a:ext cx="1244176" cy="7928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1074BAC-1995-056F-82B6-3C9465D17C67}"/>
              </a:ext>
            </a:extLst>
          </p:cNvPr>
          <p:cNvSpPr/>
          <p:nvPr/>
        </p:nvSpPr>
        <p:spPr>
          <a:xfrm>
            <a:off x="6874200" y="1679717"/>
            <a:ext cx="1141340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image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F4D58FB-8ECD-8693-8E81-D6B5D3EAFE07}"/>
              </a:ext>
            </a:extLst>
          </p:cNvPr>
          <p:cNvSpPr/>
          <p:nvPr/>
        </p:nvSpPr>
        <p:spPr>
          <a:xfrm>
            <a:off x="5918855" y="1489323"/>
            <a:ext cx="749064" cy="7928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248996D-83A8-724C-4045-15CDCF3C4A25}"/>
              </a:ext>
            </a:extLst>
          </p:cNvPr>
          <p:cNvSpPr/>
          <p:nvPr/>
        </p:nvSpPr>
        <p:spPr>
          <a:xfrm>
            <a:off x="5732860" y="1663719"/>
            <a:ext cx="1141340" cy="4328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aligner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4B0817E7-7E79-C9C2-64B2-E135E369C679}"/>
              </a:ext>
            </a:extLst>
          </p:cNvPr>
          <p:cNvCxnSpPr>
            <a:cxnSpLocks/>
            <a:stCxn id="118" idx="1"/>
          </p:cNvCxnSpPr>
          <p:nvPr/>
        </p:nvCxnSpPr>
        <p:spPr>
          <a:xfrm flipH="1">
            <a:off x="5309523" y="1885759"/>
            <a:ext cx="6093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CAD3666-162C-00DB-EDA7-42C4A7204372}"/>
              </a:ext>
            </a:extLst>
          </p:cNvPr>
          <p:cNvCxnSpPr>
            <a:cxnSpLocks/>
            <a:stCxn id="116" idx="1"/>
            <a:endCxn id="118" idx="3"/>
          </p:cNvCxnSpPr>
          <p:nvPr/>
        </p:nvCxnSpPr>
        <p:spPr>
          <a:xfrm flipH="1">
            <a:off x="6667919" y="1885759"/>
            <a:ext cx="18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7C12B689-AD9E-18A4-4BC3-DCC043B26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73" y="5007485"/>
            <a:ext cx="2316747" cy="173756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4338F05-5AA4-6454-A66F-55F3CA4F9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1291"/>
            <a:ext cx="3048640" cy="1847430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3763C43-49F2-9D2F-031E-937D191DBD21}"/>
              </a:ext>
            </a:extLst>
          </p:cNvPr>
          <p:cNvSpPr/>
          <p:nvPr/>
        </p:nvSpPr>
        <p:spPr>
          <a:xfrm>
            <a:off x="584201" y="4953766"/>
            <a:ext cx="2455766" cy="792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3210E6-F1B6-CA94-7F47-AB87E2FA5AC7}"/>
              </a:ext>
            </a:extLst>
          </p:cNvPr>
          <p:cNvGrpSpPr/>
          <p:nvPr/>
        </p:nvGrpSpPr>
        <p:grpSpPr>
          <a:xfrm>
            <a:off x="5746433" y="4066739"/>
            <a:ext cx="5592681" cy="432848"/>
            <a:chOff x="5746433" y="4066739"/>
            <a:chExt cx="5592681" cy="432848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60CD8D6-4B6B-7BA7-D88A-ED92B668E5E5}"/>
                </a:ext>
              </a:extLst>
            </p:cNvPr>
            <p:cNvSpPr/>
            <p:nvPr/>
          </p:nvSpPr>
          <p:spPr>
            <a:xfrm>
              <a:off x="9210497" y="4066739"/>
              <a:ext cx="2128617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262 bytes(cyc1)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DF8475B-95B0-C616-0B67-8B3BA6DCEC82}"/>
                </a:ext>
              </a:extLst>
            </p:cNvPr>
            <p:cNvSpPr/>
            <p:nvPr/>
          </p:nvSpPr>
          <p:spPr>
            <a:xfrm>
              <a:off x="5746433" y="4127224"/>
              <a:ext cx="3272153" cy="311879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0D07B26-69F3-BC63-E649-15F65E7D5B3F}"/>
                </a:ext>
              </a:extLst>
            </p:cNvPr>
            <p:cNvSpPr/>
            <p:nvPr/>
          </p:nvSpPr>
          <p:spPr>
            <a:xfrm>
              <a:off x="6811839" y="4066739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256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14FB582-6616-5524-17B1-84F054CA359B}"/>
                </a:ext>
              </a:extLst>
            </p:cNvPr>
            <p:cNvSpPr/>
            <p:nvPr/>
          </p:nvSpPr>
          <p:spPr>
            <a:xfrm>
              <a:off x="9018586" y="4127224"/>
              <a:ext cx="270559" cy="311879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A8160D-B382-8A5C-1D73-0DD23FE7CE45}"/>
                </a:ext>
              </a:extLst>
            </p:cNvPr>
            <p:cNvSpPr/>
            <p:nvPr/>
          </p:nvSpPr>
          <p:spPr>
            <a:xfrm>
              <a:off x="8583196" y="4066739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6E7091-1110-4A0E-3937-4F4CF51DF610}"/>
              </a:ext>
            </a:extLst>
          </p:cNvPr>
          <p:cNvGrpSpPr/>
          <p:nvPr/>
        </p:nvGrpSpPr>
        <p:grpSpPr>
          <a:xfrm>
            <a:off x="5746434" y="5184403"/>
            <a:ext cx="5587214" cy="457113"/>
            <a:chOff x="5746434" y="5184403"/>
            <a:chExt cx="5587214" cy="45711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66F9AD-9A22-A150-4465-638CBEB00DD9}"/>
                </a:ext>
              </a:extLst>
            </p:cNvPr>
            <p:cNvGrpSpPr/>
            <p:nvPr/>
          </p:nvGrpSpPr>
          <p:grpSpPr>
            <a:xfrm>
              <a:off x="5746434" y="5200160"/>
              <a:ext cx="3660762" cy="441356"/>
              <a:chOff x="5746434" y="5213544"/>
              <a:chExt cx="3660762" cy="44135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89F87468-5F01-BE41-4793-62122661A8D9}"/>
                  </a:ext>
                </a:extLst>
              </p:cNvPr>
              <p:cNvSpPr/>
              <p:nvPr/>
            </p:nvSpPr>
            <p:spPr>
              <a:xfrm>
                <a:off x="8632630" y="5275093"/>
                <a:ext cx="413260" cy="311879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CB357AD-5070-F560-7978-B465304A19C7}"/>
                  </a:ext>
                </a:extLst>
              </p:cNvPr>
              <p:cNvSpPr/>
              <p:nvPr/>
            </p:nvSpPr>
            <p:spPr>
              <a:xfrm>
                <a:off x="8265856" y="5213544"/>
                <a:ext cx="1141340" cy="432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C2689F87-E97B-9E14-989B-C56015873955}"/>
                  </a:ext>
                </a:extLst>
              </p:cNvPr>
              <p:cNvSpPr/>
              <p:nvPr/>
            </p:nvSpPr>
            <p:spPr>
              <a:xfrm>
                <a:off x="5746434" y="5275093"/>
                <a:ext cx="2886195" cy="311879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F2536A4E-E653-5338-0DFE-32F07CCD4072}"/>
                  </a:ext>
                </a:extLst>
              </p:cNvPr>
              <p:cNvSpPr/>
              <p:nvPr/>
            </p:nvSpPr>
            <p:spPr>
              <a:xfrm>
                <a:off x="6818189" y="5222052"/>
                <a:ext cx="1141340" cy="432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244</a:t>
                </a: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E2E40324-E35A-B60A-3C97-A371E5BB75D7}"/>
                </a:ext>
              </a:extLst>
            </p:cNvPr>
            <p:cNvSpPr/>
            <p:nvPr/>
          </p:nvSpPr>
          <p:spPr>
            <a:xfrm>
              <a:off x="9205031" y="5184403"/>
              <a:ext cx="2128617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260 bytes(cyc3)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E55BBB-DDEF-E38A-BFD9-871B8D4F619F}"/>
              </a:ext>
            </a:extLst>
          </p:cNvPr>
          <p:cNvGrpSpPr/>
          <p:nvPr/>
        </p:nvGrpSpPr>
        <p:grpSpPr>
          <a:xfrm>
            <a:off x="5376339" y="3559627"/>
            <a:ext cx="1141340" cy="432848"/>
            <a:chOff x="5376339" y="3559627"/>
            <a:chExt cx="1141340" cy="432848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4DB363A-B7F2-1E64-0DB3-9DF6A77F73AE}"/>
                </a:ext>
              </a:extLst>
            </p:cNvPr>
            <p:cNvSpPr/>
            <p:nvPr/>
          </p:nvSpPr>
          <p:spPr>
            <a:xfrm>
              <a:off x="5743380" y="3630323"/>
              <a:ext cx="413260" cy="311879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7D5D50B-E21E-BCE3-9BD9-A317A29F6DD9}"/>
                </a:ext>
              </a:extLst>
            </p:cNvPr>
            <p:cNvSpPr/>
            <p:nvPr/>
          </p:nvSpPr>
          <p:spPr>
            <a:xfrm>
              <a:off x="5376339" y="3559627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F36975B-8D25-44F5-C6DE-49A37A9AF750}"/>
              </a:ext>
            </a:extLst>
          </p:cNvPr>
          <p:cNvGrpSpPr/>
          <p:nvPr/>
        </p:nvGrpSpPr>
        <p:grpSpPr>
          <a:xfrm>
            <a:off x="5376339" y="3507827"/>
            <a:ext cx="3642247" cy="590343"/>
            <a:chOff x="8833840" y="2648712"/>
            <a:chExt cx="3642247" cy="590343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A8BC548-4116-D9A1-9AE4-6493241FFC32}"/>
                </a:ext>
              </a:extLst>
            </p:cNvPr>
            <p:cNvSpPr/>
            <p:nvPr/>
          </p:nvSpPr>
          <p:spPr>
            <a:xfrm>
              <a:off x="9183593" y="2648712"/>
              <a:ext cx="3292494" cy="590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C6E10E2B-B075-CEC7-3349-34F77443F1C0}"/>
                </a:ext>
              </a:extLst>
            </p:cNvPr>
            <p:cNvSpPr/>
            <p:nvPr/>
          </p:nvSpPr>
          <p:spPr>
            <a:xfrm>
              <a:off x="9197880" y="2773818"/>
              <a:ext cx="413260" cy="311879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5BA3614-B639-BABC-B4B9-F3393832A09F}"/>
                </a:ext>
              </a:extLst>
            </p:cNvPr>
            <p:cNvSpPr/>
            <p:nvPr/>
          </p:nvSpPr>
          <p:spPr>
            <a:xfrm>
              <a:off x="8833840" y="2711717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CDD6FB1-0BE6-55DF-94E2-EC3CB6D83109}"/>
              </a:ext>
            </a:extLst>
          </p:cNvPr>
          <p:cNvSpPr/>
          <p:nvPr/>
        </p:nvSpPr>
        <p:spPr>
          <a:xfrm>
            <a:off x="9300171" y="3475124"/>
            <a:ext cx="320702" cy="59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031771-3558-C1F7-D392-783BC8711797}"/>
              </a:ext>
            </a:extLst>
          </p:cNvPr>
          <p:cNvGrpSpPr/>
          <p:nvPr/>
        </p:nvGrpSpPr>
        <p:grpSpPr>
          <a:xfrm>
            <a:off x="5096437" y="4638861"/>
            <a:ext cx="6237211" cy="440928"/>
            <a:chOff x="5096437" y="4638861"/>
            <a:chExt cx="6237211" cy="44092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E907E2B3-4587-2FA1-F93B-B0F62F7FFE8C}"/>
                </a:ext>
              </a:extLst>
            </p:cNvPr>
            <p:cNvSpPr/>
            <p:nvPr/>
          </p:nvSpPr>
          <p:spPr>
            <a:xfrm>
              <a:off x="5460477" y="4699345"/>
              <a:ext cx="413260" cy="311879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E7BF3CB-FB8A-CFFF-94DA-07B67D7CEA1D}"/>
                </a:ext>
              </a:extLst>
            </p:cNvPr>
            <p:cNvGrpSpPr/>
            <p:nvPr/>
          </p:nvGrpSpPr>
          <p:grpSpPr>
            <a:xfrm>
              <a:off x="5096437" y="4638861"/>
              <a:ext cx="6237211" cy="440928"/>
              <a:chOff x="5096437" y="4632594"/>
              <a:chExt cx="6237211" cy="440928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C9AAD469-1A96-22E9-63E8-3F624EE88D5F}"/>
                  </a:ext>
                </a:extLst>
              </p:cNvPr>
              <p:cNvSpPr/>
              <p:nvPr/>
            </p:nvSpPr>
            <p:spPr>
              <a:xfrm>
                <a:off x="8963392" y="4693079"/>
                <a:ext cx="325753" cy="311879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04B38C1-D931-BC45-E3FF-A7779B891705}"/>
                  </a:ext>
                </a:extLst>
              </p:cNvPr>
              <p:cNvSpPr/>
              <p:nvPr/>
            </p:nvSpPr>
            <p:spPr>
              <a:xfrm>
                <a:off x="8555599" y="4632594"/>
                <a:ext cx="1141340" cy="432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70A3AA5B-441F-5CDE-AAC7-64F242B708B4}"/>
                  </a:ext>
                </a:extLst>
              </p:cNvPr>
              <p:cNvSpPr/>
              <p:nvPr/>
            </p:nvSpPr>
            <p:spPr>
              <a:xfrm>
                <a:off x="5873737" y="4693715"/>
                <a:ext cx="3089655" cy="311879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03E2812-A3FC-B142-F172-71556864F717}"/>
                  </a:ext>
                </a:extLst>
              </p:cNvPr>
              <p:cNvSpPr/>
              <p:nvPr/>
            </p:nvSpPr>
            <p:spPr>
              <a:xfrm>
                <a:off x="6818189" y="4640674"/>
                <a:ext cx="1141340" cy="432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250</a:t>
                </a: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1ABD81B0-8F9B-C909-C040-F21BC73C026D}"/>
                  </a:ext>
                </a:extLst>
              </p:cNvPr>
              <p:cNvSpPr/>
              <p:nvPr/>
            </p:nvSpPr>
            <p:spPr>
              <a:xfrm>
                <a:off x="9205031" y="4632594"/>
                <a:ext cx="2128617" cy="432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262 bytes(cyc2)</a:t>
                </a: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0057A5E8-26AB-2F13-41A4-4220DD1336D7}"/>
                  </a:ext>
                </a:extLst>
              </p:cNvPr>
              <p:cNvSpPr/>
              <p:nvPr/>
            </p:nvSpPr>
            <p:spPr>
              <a:xfrm>
                <a:off x="5096437" y="4633011"/>
                <a:ext cx="1141340" cy="432848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16</a:t>
                </a:r>
              </a:p>
            </p:txBody>
          </p:sp>
        </p:grp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7FF0FC6-235B-5E79-3759-468E58944947}"/>
              </a:ext>
            </a:extLst>
          </p:cNvPr>
          <p:cNvSpPr/>
          <p:nvPr/>
        </p:nvSpPr>
        <p:spPr>
          <a:xfrm>
            <a:off x="5410883" y="4500528"/>
            <a:ext cx="320702" cy="59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78CC23EF-9EC1-983E-DCC6-2128701CF13C}"/>
              </a:ext>
            </a:extLst>
          </p:cNvPr>
          <p:cNvGrpSpPr/>
          <p:nvPr/>
        </p:nvGrpSpPr>
        <p:grpSpPr>
          <a:xfrm>
            <a:off x="5999256" y="3992475"/>
            <a:ext cx="2936875" cy="753142"/>
            <a:chOff x="6178550" y="3138311"/>
            <a:chExt cx="2936875" cy="753142"/>
          </a:xfrm>
        </p:grpSpPr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DC8A5157-C730-0B6E-436A-078B7FA11B05}"/>
                </a:ext>
              </a:extLst>
            </p:cNvPr>
            <p:cNvCxnSpPr/>
            <p:nvPr/>
          </p:nvCxnSpPr>
          <p:spPr>
            <a:xfrm flipV="1">
              <a:off x="6178550" y="3138311"/>
              <a:ext cx="2936875" cy="70060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6730ED2-C318-BBFA-21DD-DD09D87F5B62}"/>
                </a:ext>
              </a:extLst>
            </p:cNvPr>
            <p:cNvSpPr/>
            <p:nvPr/>
          </p:nvSpPr>
          <p:spPr>
            <a:xfrm rot="20793590">
              <a:off x="6778432" y="3458605"/>
              <a:ext cx="1666792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misaligned!</a:t>
              </a:r>
            </a:p>
          </p:txBody>
        </p:sp>
      </p:grp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C53BF93-EBF6-B4B2-5A30-2C8B6E4AE657}"/>
              </a:ext>
            </a:extLst>
          </p:cNvPr>
          <p:cNvCxnSpPr>
            <a:cxnSpLocks/>
          </p:cNvCxnSpPr>
          <p:nvPr/>
        </p:nvCxnSpPr>
        <p:spPr>
          <a:xfrm>
            <a:off x="2961908" y="2075471"/>
            <a:ext cx="0" cy="906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317428-8329-0788-BDE9-2B5CDAE86509}"/>
              </a:ext>
            </a:extLst>
          </p:cNvPr>
          <p:cNvSpPr/>
          <p:nvPr/>
        </p:nvSpPr>
        <p:spPr>
          <a:xfrm>
            <a:off x="8985725" y="3497054"/>
            <a:ext cx="571367" cy="590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2CA7DE-9F4C-8DEF-9FFB-A2F6D53C9AD4}"/>
              </a:ext>
            </a:extLst>
          </p:cNvPr>
          <p:cNvGrpSpPr/>
          <p:nvPr/>
        </p:nvGrpSpPr>
        <p:grpSpPr>
          <a:xfrm>
            <a:off x="1725769" y="1546810"/>
            <a:ext cx="4336342" cy="519610"/>
            <a:chOff x="1759658" y="1547174"/>
            <a:chExt cx="4336342" cy="519610"/>
          </a:xfrm>
        </p:grpSpPr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0DF6CC0A-F259-E74E-A2B3-FC32D20E76C3}"/>
                </a:ext>
              </a:extLst>
            </p:cNvPr>
            <p:cNvCxnSpPr/>
            <p:nvPr/>
          </p:nvCxnSpPr>
          <p:spPr>
            <a:xfrm flipH="1">
              <a:off x="3068587" y="2066784"/>
              <a:ext cx="15745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FF0E00-FC86-7524-A785-AC704F40C691}"/>
                </a:ext>
              </a:extLst>
            </p:cNvPr>
            <p:cNvSpPr/>
            <p:nvPr/>
          </p:nvSpPr>
          <p:spPr>
            <a:xfrm>
              <a:off x="1759658" y="1547174"/>
              <a:ext cx="4336342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“free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addressing”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87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27006 -0.0004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8B26-AD01-4EB7-BD16-F3F79B1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A unit using recursive architecture – description</a:t>
            </a:r>
            <a:endParaRPr lang="ko-KR" altLang="en-US" sz="2800" dirty="0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7C12B689-AD9E-18A4-4BC3-DCC043B26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73" y="5007485"/>
            <a:ext cx="2316747" cy="173756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4338F05-5AA4-6454-A66F-55F3CA4F9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1291"/>
            <a:ext cx="3048640" cy="1847430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3763C43-49F2-9D2F-031E-937D191DBD21}"/>
              </a:ext>
            </a:extLst>
          </p:cNvPr>
          <p:cNvSpPr/>
          <p:nvPr/>
        </p:nvSpPr>
        <p:spPr>
          <a:xfrm>
            <a:off x="692151" y="5696250"/>
            <a:ext cx="1082674" cy="1161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0331785-4A8C-2C67-94E4-BBE3AD21070D}"/>
              </a:ext>
            </a:extLst>
          </p:cNvPr>
          <p:cNvGrpSpPr/>
          <p:nvPr/>
        </p:nvGrpSpPr>
        <p:grpSpPr>
          <a:xfrm>
            <a:off x="5364200" y="1704799"/>
            <a:ext cx="4288273" cy="4365059"/>
            <a:chOff x="3870251" y="2284348"/>
            <a:chExt cx="4288273" cy="43650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1290D22-5731-6BA5-6D17-8509CA2AF754}"/>
                </a:ext>
              </a:extLst>
            </p:cNvPr>
            <p:cNvSpPr/>
            <p:nvPr/>
          </p:nvSpPr>
          <p:spPr>
            <a:xfrm>
              <a:off x="3870251" y="2284348"/>
              <a:ext cx="3542713" cy="79287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순서도: 가산 접합 4">
              <a:extLst>
                <a:ext uri="{FF2B5EF4-FFF2-40B4-BE49-F238E27FC236}">
                  <a16:creationId xmlns:a16="http://schemas.microsoft.com/office/drawing/2014/main" id="{2CEB8433-4107-0880-1C25-8A7ACC69E00D}"/>
                </a:ext>
              </a:extLst>
            </p:cNvPr>
            <p:cNvSpPr/>
            <p:nvPr/>
          </p:nvSpPr>
          <p:spPr>
            <a:xfrm>
              <a:off x="5465442" y="3648686"/>
              <a:ext cx="296839" cy="296839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AC9D1EC8-B925-71EE-7C12-93B8C3159437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rot="16200000" flipH="1">
              <a:off x="4776792" y="3108456"/>
              <a:ext cx="719886" cy="657413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4415DDE3-C19E-FC5E-9FB1-1F7BEA88EF93}"/>
                </a:ext>
              </a:extLst>
            </p:cNvPr>
            <p:cNvCxnSpPr>
              <a:cxnSpLocks/>
              <a:endCxn id="5" idx="6"/>
            </p:cNvCxnSpPr>
            <p:nvPr/>
          </p:nvCxnSpPr>
          <p:spPr>
            <a:xfrm rot="5400000">
              <a:off x="5710449" y="3120553"/>
              <a:ext cx="728386" cy="62472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7CC910A-383A-4979-0391-75F3ADAD9D7F}"/>
                </a:ext>
              </a:extLst>
            </p:cNvPr>
            <p:cNvCxnSpPr/>
            <p:nvPr/>
          </p:nvCxnSpPr>
          <p:spPr>
            <a:xfrm flipV="1">
              <a:off x="4700210" y="3320289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41416B-AF11-224A-E90A-09AC964BF4FE}"/>
                </a:ext>
              </a:extLst>
            </p:cNvPr>
            <p:cNvSpPr/>
            <p:nvPr/>
          </p:nvSpPr>
          <p:spPr>
            <a:xfrm>
              <a:off x="4116907" y="3157733"/>
              <a:ext cx="75270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8*262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F29F21-4BC8-0F21-498F-DCB3B4FE6ED9}"/>
                </a:ext>
              </a:extLst>
            </p:cNvPr>
            <p:cNvSpPr/>
            <p:nvPr/>
          </p:nvSpPr>
          <p:spPr>
            <a:xfrm>
              <a:off x="4808028" y="2458615"/>
              <a:ext cx="1815022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weight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ROM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image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buffer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intermediate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value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buffer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6979375-D147-B273-933B-6DC12DFFBC14}"/>
                </a:ext>
              </a:extLst>
            </p:cNvPr>
            <p:cNvCxnSpPr/>
            <p:nvPr/>
          </p:nvCxnSpPr>
          <p:spPr>
            <a:xfrm flipV="1">
              <a:off x="6285306" y="3320289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6D8A5FB-7097-92DF-6073-45F3C73B78B4}"/>
                </a:ext>
              </a:extLst>
            </p:cNvPr>
            <p:cNvSpPr/>
            <p:nvPr/>
          </p:nvSpPr>
          <p:spPr>
            <a:xfrm>
              <a:off x="6315368" y="3162666"/>
              <a:ext cx="760155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8*262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순서도: 논리합 14">
              <a:extLst>
                <a:ext uri="{FF2B5EF4-FFF2-40B4-BE49-F238E27FC236}">
                  <a16:creationId xmlns:a16="http://schemas.microsoft.com/office/drawing/2014/main" id="{7DCBA5CC-BC5D-7793-1989-D0B76BAEA92E}"/>
                </a:ext>
              </a:extLst>
            </p:cNvPr>
            <p:cNvSpPr/>
            <p:nvPr/>
          </p:nvSpPr>
          <p:spPr>
            <a:xfrm>
              <a:off x="5465442" y="4229829"/>
              <a:ext cx="296839" cy="296839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F2B493C-632D-6292-5DBC-36F66639E0C8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>
              <a:off x="5613862" y="3945525"/>
              <a:ext cx="0" cy="284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6EA7CF7-3599-9521-0EA0-9F942ECB01BF}"/>
                </a:ext>
              </a:extLst>
            </p:cNvPr>
            <p:cNvCxnSpPr>
              <a:cxnSpLocks/>
              <a:stCxn id="15" idx="4"/>
              <a:endCxn id="34" idx="0"/>
            </p:cNvCxnSpPr>
            <p:nvPr/>
          </p:nvCxnSpPr>
          <p:spPr>
            <a:xfrm>
              <a:off x="5613862" y="4526668"/>
              <a:ext cx="0" cy="406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F9B2C68-76B8-189A-615C-41305B767D7B}"/>
                </a:ext>
              </a:extLst>
            </p:cNvPr>
            <p:cNvSpPr/>
            <p:nvPr/>
          </p:nvSpPr>
          <p:spPr>
            <a:xfrm>
              <a:off x="4872169" y="3829552"/>
              <a:ext cx="75270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16*262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231B64-614D-D1F6-0F06-DDC99BEFE1C1}"/>
                </a:ext>
              </a:extLst>
            </p:cNvPr>
            <p:cNvCxnSpPr/>
            <p:nvPr/>
          </p:nvCxnSpPr>
          <p:spPr>
            <a:xfrm flipV="1">
              <a:off x="5507180" y="4005344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E42B770-8D7C-DB02-3490-2EEC8E1B2CCA}"/>
                </a:ext>
              </a:extLst>
            </p:cNvPr>
            <p:cNvSpPr/>
            <p:nvPr/>
          </p:nvSpPr>
          <p:spPr>
            <a:xfrm>
              <a:off x="4872169" y="4404541"/>
              <a:ext cx="75270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17*131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EFFA995-B12B-34FE-A919-2DE8EF9F4430}"/>
                </a:ext>
              </a:extLst>
            </p:cNvPr>
            <p:cNvCxnSpPr/>
            <p:nvPr/>
          </p:nvCxnSpPr>
          <p:spPr>
            <a:xfrm flipV="1">
              <a:off x="5507180" y="4583584"/>
              <a:ext cx="213360" cy="81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CB3C682-64E1-0C3A-C4B4-F430FF7C0551}"/>
                </a:ext>
              </a:extLst>
            </p:cNvPr>
            <p:cNvSpPr/>
            <p:nvPr/>
          </p:nvSpPr>
          <p:spPr>
            <a:xfrm>
              <a:off x="4399256" y="3582045"/>
              <a:ext cx="2420594" cy="118307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CD6364D-782E-FC71-7772-30BDBA148D6B}"/>
                </a:ext>
              </a:extLst>
            </p:cNvPr>
            <p:cNvSpPr/>
            <p:nvPr/>
          </p:nvSpPr>
          <p:spPr>
            <a:xfrm>
              <a:off x="5005676" y="3186309"/>
              <a:ext cx="1198029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</a:rPr>
                <a:t>DSP48E1 x 218</a:t>
              </a:r>
            </a:p>
            <a:p>
              <a:pPr algn="ctr"/>
              <a:r>
                <a:rPr lang="en-US" altLang="ko-KR" sz="1000" dirty="0">
                  <a:solidFill>
                    <a:srgbClr val="00B0F0"/>
                  </a:solidFill>
                </a:rPr>
                <a:t>LUT</a:t>
              </a:r>
              <a:r>
                <a:rPr lang="ko-KR" altLang="en-US" sz="1000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B0F0"/>
                  </a:solidFill>
                </a:rPr>
                <a:t>mult</a:t>
              </a:r>
              <a:r>
                <a:rPr lang="en-US" altLang="ko-KR" sz="1000" dirty="0">
                  <a:solidFill>
                    <a:srgbClr val="00B0F0"/>
                  </a:solidFill>
                </a:rPr>
                <a:t>. x 44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34" name="순서도: 논리합 33">
              <a:extLst>
                <a:ext uri="{FF2B5EF4-FFF2-40B4-BE49-F238E27FC236}">
                  <a16:creationId xmlns:a16="http://schemas.microsoft.com/office/drawing/2014/main" id="{139D7190-73A6-3607-9794-AEAB0A135CDC}"/>
                </a:ext>
              </a:extLst>
            </p:cNvPr>
            <p:cNvSpPr/>
            <p:nvPr/>
          </p:nvSpPr>
          <p:spPr>
            <a:xfrm>
              <a:off x="5465442" y="4933428"/>
              <a:ext cx="296839" cy="296839"/>
            </a:xfrm>
            <a:prstGeom prst="flowChar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A7FF191-4C03-C38C-28E5-7E41391A6C36}"/>
                </a:ext>
              </a:extLst>
            </p:cNvPr>
            <p:cNvSpPr/>
            <p:nvPr/>
          </p:nvSpPr>
          <p:spPr>
            <a:xfrm>
              <a:off x="5072458" y="5502141"/>
              <a:ext cx="1086592" cy="385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CEA052-7559-558C-2B01-0341181CDB27}"/>
                </a:ext>
              </a:extLst>
            </p:cNvPr>
            <p:cNvSpPr/>
            <p:nvPr/>
          </p:nvSpPr>
          <p:spPr>
            <a:xfrm>
              <a:off x="5048977" y="5485140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accumulator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04E60C9-727C-1F39-E8FF-4DB243A991DE}"/>
                </a:ext>
              </a:extLst>
            </p:cNvPr>
            <p:cNvCxnSpPr>
              <a:cxnSpLocks/>
              <a:stCxn id="35" idx="3"/>
              <a:endCxn id="34" idx="6"/>
            </p:cNvCxnSpPr>
            <p:nvPr/>
          </p:nvCxnSpPr>
          <p:spPr>
            <a:xfrm flipH="1" flipV="1">
              <a:off x="5762281" y="5081848"/>
              <a:ext cx="396769" cy="613070"/>
            </a:xfrm>
            <a:prstGeom prst="bentConnector3">
              <a:avLst>
                <a:gd name="adj1" fmla="val -57615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A31CB72B-8E12-7897-6476-D5FAA0910394}"/>
                </a:ext>
              </a:extLst>
            </p:cNvPr>
            <p:cNvSpPr/>
            <p:nvPr/>
          </p:nvSpPr>
          <p:spPr>
            <a:xfrm rot="5400000">
              <a:off x="5064072" y="5570491"/>
              <a:ext cx="110490" cy="9525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FDB841AE-F170-3D18-AA19-3E00B68F06B0}"/>
                </a:ext>
              </a:extLst>
            </p:cNvPr>
            <p:cNvCxnSpPr>
              <a:cxnSpLocks/>
              <a:stCxn id="34" idx="4"/>
              <a:endCxn id="35" idx="0"/>
            </p:cNvCxnSpPr>
            <p:nvPr/>
          </p:nvCxnSpPr>
          <p:spPr>
            <a:xfrm>
              <a:off x="5613862" y="5230267"/>
              <a:ext cx="1892" cy="2718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4CCCA60-6201-F561-9859-60CFCBC892AD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6159050" y="5694918"/>
              <a:ext cx="1999474" cy="3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3E251CB-597D-AFFA-B024-BE6ED714C178}"/>
                </a:ext>
              </a:extLst>
            </p:cNvPr>
            <p:cNvSpPr/>
            <p:nvPr/>
          </p:nvSpPr>
          <p:spPr>
            <a:xfrm>
              <a:off x="5072458" y="6233560"/>
              <a:ext cx="1086592" cy="3855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429755-F152-2EB1-3195-7E61775B1A54}"/>
                </a:ext>
              </a:extLst>
            </p:cNvPr>
            <p:cNvSpPr/>
            <p:nvPr/>
          </p:nvSpPr>
          <p:spPr>
            <a:xfrm>
              <a:off x="5048977" y="6216559"/>
              <a:ext cx="1141340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output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buffer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7C1E940E-4FF9-C63E-C1ED-3CE1B19B1335}"/>
                </a:ext>
              </a:extLst>
            </p:cNvPr>
            <p:cNvSpPr/>
            <p:nvPr/>
          </p:nvSpPr>
          <p:spPr>
            <a:xfrm rot="5400000">
              <a:off x="5064072" y="6301910"/>
              <a:ext cx="110490" cy="9525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8C587E88-B964-70DB-9785-4BE7FA8C7677}"/>
                </a:ext>
              </a:extLst>
            </p:cNvPr>
            <p:cNvCxnSpPr>
              <a:cxnSpLocks/>
              <a:stCxn id="35" idx="2"/>
              <a:endCxn id="43" idx="0"/>
            </p:cNvCxnSpPr>
            <p:nvPr/>
          </p:nvCxnSpPr>
          <p:spPr>
            <a:xfrm>
              <a:off x="5615754" y="5887694"/>
              <a:ext cx="0" cy="3458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65399B-A280-3938-5A43-B85D3C01EBC8}"/>
              </a:ext>
            </a:extLst>
          </p:cNvPr>
          <p:cNvGrpSpPr/>
          <p:nvPr/>
        </p:nvGrpSpPr>
        <p:grpSpPr>
          <a:xfrm>
            <a:off x="1407635" y="1879066"/>
            <a:ext cx="6276631" cy="1051348"/>
            <a:chOff x="1407635" y="1879066"/>
            <a:chExt cx="6276631" cy="105134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F3CB4AD-4076-E66A-C4D2-A48A4A72AFCE}"/>
                </a:ext>
              </a:extLst>
            </p:cNvPr>
            <p:cNvSpPr/>
            <p:nvPr/>
          </p:nvSpPr>
          <p:spPr>
            <a:xfrm>
              <a:off x="1407635" y="1879066"/>
              <a:ext cx="3282009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Use true dual port(TDP) RAM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to maximize time efficiency</a:t>
              </a: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262F57A5-D2BE-15D1-F5DC-093361BDDA00}"/>
                </a:ext>
              </a:extLst>
            </p:cNvPr>
            <p:cNvCxnSpPr>
              <a:cxnSpLocks/>
            </p:cNvCxnSpPr>
            <p:nvPr/>
          </p:nvCxnSpPr>
          <p:spPr>
            <a:xfrm>
              <a:off x="4444533" y="2435413"/>
              <a:ext cx="1613557" cy="4950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DA4BB8E-8817-2151-D70D-91C26DC4A29B}"/>
                </a:ext>
              </a:extLst>
            </p:cNvPr>
            <p:cNvCxnSpPr>
              <a:cxnSpLocks/>
            </p:cNvCxnSpPr>
            <p:nvPr/>
          </p:nvCxnSpPr>
          <p:spPr>
            <a:xfrm>
              <a:off x="4620411" y="2231922"/>
              <a:ext cx="3063855" cy="4267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4FABB7-111F-E62B-FFA8-6EC786E95165}"/>
              </a:ext>
            </a:extLst>
          </p:cNvPr>
          <p:cNvGrpSpPr/>
          <p:nvPr/>
        </p:nvGrpSpPr>
        <p:grpSpPr>
          <a:xfrm>
            <a:off x="495837" y="3466427"/>
            <a:ext cx="5397368" cy="432848"/>
            <a:chOff x="495837" y="3466427"/>
            <a:chExt cx="5397368" cy="43284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75D594-2AEC-6FAA-0676-247DBA150E01}"/>
                </a:ext>
              </a:extLst>
            </p:cNvPr>
            <p:cNvSpPr/>
            <p:nvPr/>
          </p:nvSpPr>
          <p:spPr>
            <a:xfrm>
              <a:off x="495837" y="3466427"/>
              <a:ext cx="4012635" cy="43284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Implement 8 by 8 multiply-add blocks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using DSP48E1 to save LUT resources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Synthesis attributes would be needed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Vivado</a:t>
              </a:r>
              <a:r>
                <a:rPr lang="en-US" altLang="ko-KR" sz="1000" dirty="0">
                  <a:solidFill>
                    <a:schemeClr val="tx1"/>
                  </a:solidFill>
                </a:rPr>
                <a:t> will turn a simple 8*8 multiplier into a ton of LUTs 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B05C74B4-3D7E-FBF0-178F-5ABD8DB1AA03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4604143" y="3594035"/>
              <a:ext cx="1289062" cy="1160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D042E-1E0A-10B8-6DBC-6EEFDC98E950}"/>
              </a:ext>
            </a:extLst>
          </p:cNvPr>
          <p:cNvGrpSpPr/>
          <p:nvPr/>
        </p:nvGrpSpPr>
        <p:grpSpPr>
          <a:xfrm>
            <a:off x="7404650" y="2939854"/>
            <a:ext cx="4633641" cy="1520183"/>
            <a:chOff x="7404650" y="2939854"/>
            <a:chExt cx="4633641" cy="1520183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07C3CEC-E4AA-E666-E342-E118D7F329D0}"/>
                </a:ext>
              </a:extLst>
            </p:cNvPr>
            <p:cNvSpPr/>
            <p:nvPr/>
          </p:nvSpPr>
          <p:spPr>
            <a:xfrm>
              <a:off x="7511328" y="2939854"/>
              <a:ext cx="4526963" cy="132740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LUT6 can handle 3-op addition quite well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3-op adder tree will decrease pipeline steps!</a:t>
              </a: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ACE830D-2A1E-C1B8-BCA1-2D427B4D1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4650" y="4006270"/>
              <a:ext cx="2126864" cy="4537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24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2339</TotalTime>
  <Words>962</Words>
  <Application>Microsoft Office PowerPoint</Application>
  <PresentationFormat>와이드스크린</PresentationFormat>
  <Paragraphs>324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Zybo Z7-20보드를 활용한 MNIST MLP가속기 제작</vt:lpstr>
      <vt:lpstr>Elaboration – what do we need to do?</vt:lpstr>
      <vt:lpstr>Elaboration – FPGA resources</vt:lpstr>
      <vt:lpstr>Basic ideas – matrix calc method</vt:lpstr>
      <vt:lpstr>Basic ideas – implementation (from 80s)</vt:lpstr>
      <vt:lpstr>A unit using recursive architecture – plans</vt:lpstr>
      <vt:lpstr>A unit using recursive architecture – block diagram</vt:lpstr>
      <vt:lpstr>A unit using recursive architecture – description</vt:lpstr>
      <vt:lpstr>A unit using recursive architecture – description</vt:lpstr>
      <vt:lpstr>A unit using recursive architecture – description</vt:lpstr>
      <vt:lpstr>A unit using streamline architecture – plans</vt:lpstr>
      <vt:lpstr>A unit using streamline architecture – block diagram</vt:lpstr>
      <vt:lpstr>Specification – processing time: recursive vs. streamline</vt:lpstr>
      <vt:lpstr>Specification – resource usage: recursive vs. streamline</vt:lpstr>
      <vt:lpstr>Specification – timings: recursive vs. streamline</vt:lpstr>
      <vt:lpstr>Postscript – development process</vt:lpstr>
      <vt:lpstr>Postscript – development process</vt:lpstr>
      <vt:lpstr>Thank you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Zybo Z7-20보드를 활용한 MNIST MLP가속기 제작</dc:title>
  <dc:creator>Mizutsuki Raki</dc:creator>
  <cp:lastModifiedBy>Raki Mizutsuki</cp:lastModifiedBy>
  <cp:revision>56</cp:revision>
  <dcterms:created xsi:type="dcterms:W3CDTF">2023-05-17T14:45:22Z</dcterms:created>
  <dcterms:modified xsi:type="dcterms:W3CDTF">2023-11-05T04:41:08Z</dcterms:modified>
</cp:coreProperties>
</file>